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12192000"/>
  <p:notesSz cx="6858000" cy="9144000"/>
  <p:embeddedFontLst>
    <p:embeddedFont>
      <p:font typeface="Tahoma"/>
      <p:regular r:id="rId18"/>
      <p:bold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0" roundtripDataSignature="AMtx7mgunxF4lo3LHPk+Ru4Pd1hJ02zjg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3ACCE5A-CED2-467C-9BDA-F1BCD9A01701}">
  <a:tblStyle styleId="{E3ACCE5A-CED2-467C-9BDA-F1BCD9A0170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Tahoma-bold.fntdata"/><Relationship Id="rId6" Type="http://schemas.openxmlformats.org/officeDocument/2006/relationships/slide" Target="slides/slide1.xml"/><Relationship Id="rId18" Type="http://schemas.openxmlformats.org/officeDocument/2006/relationships/font" Target="fonts/Tahoma-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4" name="Google Shape;164;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5" name="Google Shape;165;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3" name="Google Shape;173;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4" name="Google Shape;174;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3" name="Google Shape;183;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4" name="Google Shape;94;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5" name="Google Shape;95;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5e02920a09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2" name="Google Shape;102;g25e02920a09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3" name="Google Shape;103;g25e02920a09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0" name="Google Shape;110;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8" name="Google Shape;118;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6" name="Google Shape;126;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 name="Google Shape;133;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4" name="Google Shape;134;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1" name="Google Shape;141;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2" name="Google Shape;142;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e03a80a8e5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g2e03a80a8e5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0" name="Google Shape;150;g2e03a80a8e5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2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rtl="1" algn="r">
              <a:lnSpc>
                <a:spcPct val="9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rtl="1" algn="r">
              <a:lnSpc>
                <a:spcPct val="90000"/>
              </a:lnSpc>
              <a:spcBef>
                <a:spcPts val="1000"/>
              </a:spcBef>
              <a:spcAft>
                <a:spcPts val="0"/>
              </a:spcAft>
              <a:buClr>
                <a:schemeClr val="dk1"/>
              </a:buClr>
              <a:buSzPts val="2800"/>
              <a:buChar char="•"/>
              <a:defRPr/>
            </a:lvl1pPr>
            <a:lvl2pPr indent="-381000" lvl="1" marL="914400" rtl="1" algn="r">
              <a:lnSpc>
                <a:spcPct val="90000"/>
              </a:lnSpc>
              <a:spcBef>
                <a:spcPts val="500"/>
              </a:spcBef>
              <a:spcAft>
                <a:spcPts val="0"/>
              </a:spcAft>
              <a:buClr>
                <a:schemeClr val="dk1"/>
              </a:buClr>
              <a:buSzPts val="2400"/>
              <a:buChar char="•"/>
              <a:defRPr/>
            </a:lvl2pPr>
            <a:lvl3pPr indent="-355600" lvl="2" marL="1371600" rtl="1" algn="r">
              <a:lnSpc>
                <a:spcPct val="90000"/>
              </a:lnSpc>
              <a:spcBef>
                <a:spcPts val="500"/>
              </a:spcBef>
              <a:spcAft>
                <a:spcPts val="0"/>
              </a:spcAft>
              <a:buClr>
                <a:schemeClr val="dk1"/>
              </a:buClr>
              <a:buSzPts val="20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17"/>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7"/>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5" name="Google Shape;35;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8" name="Shape 38"/>
        <p:cNvGrpSpPr/>
        <p:nvPr/>
      </p:nvGrpSpPr>
      <p:grpSpPr>
        <a:xfrm>
          <a:off x="0" y="0"/>
          <a:ext cx="0" cy="0"/>
          <a:chOff x="0" y="0"/>
          <a:chExt cx="0" cy="0"/>
        </a:xfrm>
      </p:grpSpPr>
      <p:sp>
        <p:nvSpPr>
          <p:cNvPr id="39" name="Google Shape;39;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8"/>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18"/>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19"/>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9"/>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19"/>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19"/>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0" name="Google Shape;50;p19"/>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2"/>
          <p:cNvSpPr/>
          <p:nvPr>
            <p:ph idx="2" type="pic"/>
          </p:nvPr>
        </p:nvSpPr>
        <p:spPr>
          <a:xfrm>
            <a:off x="5183188" y="987425"/>
            <a:ext cx="6172200" cy="4873625"/>
          </a:xfrm>
          <a:prstGeom prst="rect">
            <a:avLst/>
          </a:prstGeom>
          <a:noFill/>
          <a:ln>
            <a:noFill/>
          </a:ln>
        </p:spPr>
      </p:sp>
      <p:sp>
        <p:nvSpPr>
          <p:cNvPr id="68" name="Google Shape;68;p2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7" name="Shape 87"/>
        <p:cNvGrpSpPr/>
        <p:nvPr/>
      </p:nvGrpSpPr>
      <p:grpSpPr>
        <a:xfrm>
          <a:off x="0" y="0"/>
          <a:ext cx="0" cy="0"/>
          <a:chOff x="0" y="0"/>
          <a:chExt cx="0" cy="0"/>
        </a:xfrm>
      </p:grpSpPr>
      <p:pic>
        <p:nvPicPr>
          <p:cNvPr descr="A picture containing sitting, building, blue, boat&#10;&#10;Description automatically generated" id="88" name="Google Shape;88;p1"/>
          <p:cNvPicPr preferRelativeResize="0"/>
          <p:nvPr/>
        </p:nvPicPr>
        <p:blipFill rotWithShape="1">
          <a:blip r:embed="rId3">
            <a:alphaModFix/>
          </a:blip>
          <a:srcRect b="0" l="0" r="0" t="0"/>
          <a:stretch/>
        </p:blipFill>
        <p:spPr>
          <a:xfrm>
            <a:off x="6821845" y="0"/>
            <a:ext cx="5370155" cy="6938737"/>
          </a:xfrm>
          <a:prstGeom prst="rect">
            <a:avLst/>
          </a:prstGeom>
          <a:noFill/>
          <a:ln>
            <a:noFill/>
          </a:ln>
        </p:spPr>
      </p:pic>
      <p:sp>
        <p:nvSpPr>
          <p:cNvPr id="89" name="Google Shape;89;p1"/>
          <p:cNvSpPr txBox="1"/>
          <p:nvPr/>
        </p:nvSpPr>
        <p:spPr>
          <a:xfrm>
            <a:off x="6821845" y="3026984"/>
            <a:ext cx="5320771" cy="619462"/>
          </a:xfrm>
          <a:prstGeom prst="rect">
            <a:avLst/>
          </a:prstGeom>
          <a:noFill/>
          <a:ln>
            <a:noFill/>
          </a:ln>
        </p:spPr>
        <p:txBody>
          <a:bodyPr anchorCtr="0" anchor="t" bIns="45700" lIns="91425" spcFirstLastPara="1" rIns="91425" wrap="square" tIns="45700">
            <a:noAutofit/>
          </a:bodyPr>
          <a:lstStyle/>
          <a:p>
            <a:pPr indent="0" lvl="0" marL="0" marR="0" rtl="1" algn="ctr">
              <a:lnSpc>
                <a:spcPct val="100000"/>
              </a:lnSpc>
              <a:spcBef>
                <a:spcPts val="0"/>
              </a:spcBef>
              <a:spcAft>
                <a:spcPts val="0"/>
              </a:spcAft>
              <a:buClr>
                <a:schemeClr val="lt1"/>
              </a:buClr>
              <a:buSzPts val="2400"/>
              <a:buFont typeface="Arial"/>
              <a:buNone/>
            </a:pPr>
            <a:r>
              <a:rPr b="0" i="1" lang="en-US" sz="2400" u="none" cap="none" strike="noStrike">
                <a:solidFill>
                  <a:schemeClr val="lt1"/>
                </a:solidFill>
                <a:latin typeface="Arial"/>
                <a:ea typeface="Arial"/>
                <a:cs typeface="Arial"/>
                <a:sym typeface="Arial"/>
              </a:rPr>
              <a:t>A photo representing the venture</a:t>
            </a:r>
            <a:endParaRPr b="0" i="0" sz="1400" u="none" cap="none" strike="noStrike">
              <a:solidFill>
                <a:srgbClr val="000000"/>
              </a:solidFill>
              <a:latin typeface="Arial"/>
              <a:ea typeface="Arial"/>
              <a:cs typeface="Arial"/>
              <a:sym typeface="Arial"/>
            </a:endParaRPr>
          </a:p>
          <a:p>
            <a:pPr indent="0" lvl="0" marL="0" marR="0" rtl="1" algn="ctr">
              <a:lnSpc>
                <a:spcPct val="100000"/>
              </a:lnSpc>
              <a:spcBef>
                <a:spcPts val="480"/>
              </a:spcBef>
              <a:spcAft>
                <a:spcPts val="0"/>
              </a:spcAft>
              <a:buClr>
                <a:schemeClr val="dk2"/>
              </a:buClr>
              <a:buSzPts val="2400"/>
              <a:buFont typeface="Arial"/>
              <a:buNone/>
            </a:pPr>
            <a:r>
              <a:t/>
            </a:r>
            <a:endParaRPr b="0" i="1" sz="2400" u="none" cap="none" strike="noStrike">
              <a:solidFill>
                <a:schemeClr val="lt1"/>
              </a:solidFill>
              <a:latin typeface="Arial"/>
              <a:ea typeface="Arial"/>
              <a:cs typeface="Arial"/>
              <a:sym typeface="Arial"/>
            </a:endParaRPr>
          </a:p>
        </p:txBody>
      </p:sp>
      <p:sp>
        <p:nvSpPr>
          <p:cNvPr id="90" name="Google Shape;90;p1"/>
          <p:cNvSpPr txBox="1"/>
          <p:nvPr/>
        </p:nvSpPr>
        <p:spPr>
          <a:xfrm>
            <a:off x="546809" y="2809537"/>
            <a:ext cx="5549100" cy="837000"/>
          </a:xfrm>
          <a:prstGeom prst="rect">
            <a:avLst/>
          </a:prstGeom>
          <a:noFill/>
          <a:ln>
            <a:noFill/>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4400"/>
              <a:buFont typeface="Arial"/>
              <a:buNone/>
            </a:pPr>
            <a:r>
              <a:rPr b="0" i="0" lang="en-US" sz="4400" u="none" cap="none" strike="noStrike">
                <a:solidFill>
                  <a:srgbClr val="ED6531"/>
                </a:solidFill>
                <a:latin typeface="Tahoma"/>
                <a:ea typeface="Tahoma"/>
                <a:cs typeface="Tahoma"/>
                <a:sym typeface="Tahoma"/>
              </a:rPr>
              <a:t>Venture name</a:t>
            </a:r>
            <a:endParaRPr b="0" i="0" sz="2400" u="none" cap="none" strike="noStrike">
              <a:solidFill>
                <a:srgbClr val="ED6531"/>
              </a:solidFill>
              <a:latin typeface="Calibri"/>
              <a:ea typeface="Calibri"/>
              <a:cs typeface="Calibri"/>
              <a:sym typeface="Calibri"/>
            </a:endParaRPr>
          </a:p>
        </p:txBody>
      </p:sp>
      <p:sp>
        <p:nvSpPr>
          <p:cNvPr id="91" name="Google Shape;91;p1"/>
          <p:cNvSpPr txBox="1"/>
          <p:nvPr/>
        </p:nvSpPr>
        <p:spPr>
          <a:xfrm>
            <a:off x="1511313" y="3646446"/>
            <a:ext cx="3432300" cy="365100"/>
          </a:xfrm>
          <a:prstGeom prst="rect">
            <a:avLst/>
          </a:prstGeom>
          <a:noFill/>
          <a:ln>
            <a:noFill/>
          </a:ln>
        </p:spPr>
        <p:txBody>
          <a:bodyPr anchorCtr="0" anchor="t" bIns="45700" lIns="91425" spcFirstLastPara="1" rIns="91425" wrap="square" tIns="45700">
            <a:noAutofit/>
          </a:bodyPr>
          <a:lstStyle/>
          <a:p>
            <a:pPr indent="0" lvl="0" marL="0" marR="0" rtl="1" algn="ctr">
              <a:lnSpc>
                <a:spcPct val="100000"/>
              </a:lnSpc>
              <a:spcBef>
                <a:spcPts val="0"/>
              </a:spcBef>
              <a:spcAft>
                <a:spcPts val="0"/>
              </a:spcAft>
              <a:buClr>
                <a:srgbClr val="FFFFFF"/>
              </a:buClr>
              <a:buSzPts val="1800"/>
              <a:buFont typeface="Arial"/>
              <a:buNone/>
            </a:pPr>
            <a:r>
              <a:rPr b="0" i="0" lang="en-US" sz="1800" u="none" cap="none" strike="noStrike">
                <a:solidFill>
                  <a:srgbClr val="ED6531"/>
                </a:solidFill>
                <a:latin typeface="Calibri"/>
                <a:ea typeface="Calibri"/>
                <a:cs typeface="Calibri"/>
                <a:sym typeface="Calibri"/>
              </a:rPr>
              <a:t>[Team members’ names]</a:t>
            </a:r>
            <a:endParaRPr b="0" i="0" sz="1800" u="none" cap="none" strike="noStrike">
              <a:solidFill>
                <a:srgbClr val="ED6531"/>
              </a:solidFill>
              <a:latin typeface="Calibri"/>
              <a:ea typeface="Calibri"/>
              <a:cs typeface="Calibri"/>
              <a:sym typeface="Calibri"/>
            </a:endParaRPr>
          </a:p>
          <a:p>
            <a:pPr indent="0" lvl="0" marL="0" marR="0" rtl="1" algn="ctr">
              <a:lnSpc>
                <a:spcPct val="100000"/>
              </a:lnSpc>
              <a:spcBef>
                <a:spcPts val="720"/>
              </a:spcBef>
              <a:spcAft>
                <a:spcPts val="0"/>
              </a:spcAft>
              <a:buClr>
                <a:srgbClr val="44546A"/>
              </a:buClr>
              <a:buSzPts val="3600"/>
              <a:buFont typeface="Arial"/>
              <a:buNone/>
            </a:pPr>
            <a:r>
              <a:t/>
            </a:r>
            <a:endParaRPr b="0" i="0" sz="3600" u="none" cap="none" strike="noStrike">
              <a:solidFill>
                <a:srgbClr val="ED653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0"/>
          <p:cNvSpPr/>
          <p:nvPr/>
        </p:nvSpPr>
        <p:spPr>
          <a:xfrm>
            <a:off x="0" y="771122"/>
            <a:ext cx="7077205" cy="732001"/>
          </a:xfrm>
          <a:prstGeom prst="rect">
            <a:avLst/>
          </a:prstGeom>
          <a:solidFill>
            <a:srgbClr val="4BB1C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ahoma"/>
              <a:ea typeface="Tahoma"/>
              <a:cs typeface="Tahoma"/>
              <a:sym typeface="Tahoma"/>
            </a:endParaRPr>
          </a:p>
        </p:txBody>
      </p:sp>
      <p:sp>
        <p:nvSpPr>
          <p:cNvPr id="168" name="Google Shape;168;p10"/>
          <p:cNvSpPr txBox="1"/>
          <p:nvPr>
            <p:ph type="title"/>
          </p:nvPr>
        </p:nvSpPr>
        <p:spPr>
          <a:xfrm>
            <a:off x="838200" y="474340"/>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ahoma"/>
              <a:buNone/>
            </a:pPr>
            <a:r>
              <a:rPr b="1" lang="en-US" sz="3600">
                <a:solidFill>
                  <a:schemeClr val="lt1"/>
                </a:solidFill>
                <a:latin typeface="Tahoma"/>
                <a:ea typeface="Tahoma"/>
                <a:cs typeface="Tahoma"/>
                <a:sym typeface="Tahoma"/>
              </a:rPr>
              <a:t>Cost structure</a:t>
            </a:r>
            <a:endParaRPr/>
          </a:p>
        </p:txBody>
      </p:sp>
      <p:sp>
        <p:nvSpPr>
          <p:cNvPr id="169" name="Google Shape;169;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342900" lvl="0" marL="342900" rtl="0" algn="l">
              <a:lnSpc>
                <a:spcPct val="90000"/>
              </a:lnSpc>
              <a:spcBef>
                <a:spcPts val="0"/>
              </a:spcBef>
              <a:spcAft>
                <a:spcPts val="0"/>
              </a:spcAft>
              <a:buClr>
                <a:srgbClr val="595959"/>
              </a:buClr>
              <a:buSzPts val="2400"/>
              <a:buChar char="•"/>
            </a:pPr>
            <a:r>
              <a:rPr lang="en-US" sz="2400">
                <a:solidFill>
                  <a:srgbClr val="595959"/>
                </a:solidFill>
                <a:latin typeface="Tahoma"/>
                <a:ea typeface="Tahoma"/>
                <a:cs typeface="Tahoma"/>
                <a:sym typeface="Tahoma"/>
              </a:rPr>
              <a:t>A basic description of the costs you expect the FULL SOLUTION (not the experiment) will incur in case the experiment is successful. The point here is to demonstrate that there are no hidden costs that can blow out of proportion for the full implementation</a:t>
            </a:r>
            <a:endParaRPr/>
          </a:p>
          <a:p>
            <a:pPr indent="-342900" lvl="1" marL="800100" rtl="0" algn="l">
              <a:lnSpc>
                <a:spcPct val="90000"/>
              </a:lnSpc>
              <a:spcBef>
                <a:spcPts val="500"/>
              </a:spcBef>
              <a:spcAft>
                <a:spcPts val="0"/>
              </a:spcAft>
              <a:buClr>
                <a:srgbClr val="595959"/>
              </a:buClr>
              <a:buSzPts val="2000"/>
              <a:buChar char="•"/>
            </a:pPr>
            <a:r>
              <a:rPr lang="en-US" sz="2000">
                <a:solidFill>
                  <a:srgbClr val="595959"/>
                </a:solidFill>
                <a:latin typeface="Tahoma"/>
                <a:ea typeface="Tahoma"/>
                <a:cs typeface="Tahoma"/>
                <a:sym typeface="Tahoma"/>
              </a:rPr>
              <a:t>Variable cost is something that if exists should be addressed</a:t>
            </a:r>
            <a:endParaRPr/>
          </a:p>
          <a:p>
            <a:pPr indent="-342900" lvl="1" marL="800100" rtl="0" algn="l">
              <a:lnSpc>
                <a:spcPct val="90000"/>
              </a:lnSpc>
              <a:spcBef>
                <a:spcPts val="500"/>
              </a:spcBef>
              <a:spcAft>
                <a:spcPts val="0"/>
              </a:spcAft>
              <a:buClr>
                <a:srgbClr val="595959"/>
              </a:buClr>
              <a:buSzPts val="2000"/>
              <a:buChar char="•"/>
            </a:pPr>
            <a:r>
              <a:rPr lang="en-US" sz="2000">
                <a:solidFill>
                  <a:srgbClr val="595959"/>
                </a:solidFill>
                <a:latin typeface="Tahoma"/>
                <a:ea typeface="Tahoma"/>
                <a:cs typeface="Tahoma"/>
                <a:sym typeface="Tahoma"/>
              </a:rPr>
              <a:t>Are the costs one-time or perpetual?</a:t>
            </a:r>
            <a:endParaRPr sz="1600">
              <a:solidFill>
                <a:srgbClr val="595959"/>
              </a:solidFill>
              <a:latin typeface="Tahoma"/>
              <a:ea typeface="Tahoma"/>
              <a:cs typeface="Tahoma"/>
              <a:sym typeface="Tahoma"/>
            </a:endParaRPr>
          </a:p>
        </p:txBody>
      </p:sp>
      <p:sp>
        <p:nvSpPr>
          <p:cNvPr id="170" name="Google Shape;170;p10"/>
          <p:cNvSpPr txBox="1"/>
          <p:nvPr/>
        </p:nvSpPr>
        <p:spPr>
          <a:xfrm>
            <a:off x="950350" y="3916000"/>
            <a:ext cx="10403400" cy="9744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US" sz="1900">
                <a:solidFill>
                  <a:srgbClr val="595959"/>
                </a:solidFill>
                <a:latin typeface="Tahoma"/>
                <a:ea typeface="Tahoma"/>
                <a:cs typeface="Tahoma"/>
                <a:sym typeface="Tahoma"/>
              </a:rPr>
              <a:t>The goal:</a:t>
            </a:r>
            <a:r>
              <a:rPr lang="en-US" sz="1900">
                <a:solidFill>
                  <a:srgbClr val="595959"/>
                </a:solidFill>
                <a:latin typeface="Tahoma"/>
                <a:ea typeface="Tahoma"/>
                <a:cs typeface="Tahoma"/>
                <a:sym typeface="Tahoma"/>
              </a:rPr>
              <a:t> Give a rough idea of what it will take to do a full implementation in case the experiment is successful. The goal is to reassure the audience that we don’t have a “bottomless pit of spending” waiting after a successful experiment.</a:t>
            </a:r>
            <a:endParaRPr sz="9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11"/>
          <p:cNvSpPr/>
          <p:nvPr/>
        </p:nvSpPr>
        <p:spPr>
          <a:xfrm>
            <a:off x="0" y="771122"/>
            <a:ext cx="7077205" cy="732001"/>
          </a:xfrm>
          <a:prstGeom prst="rect">
            <a:avLst/>
          </a:prstGeom>
          <a:solidFill>
            <a:srgbClr val="4BB1C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ahoma"/>
              <a:ea typeface="Tahoma"/>
              <a:cs typeface="Tahoma"/>
              <a:sym typeface="Tahoma"/>
            </a:endParaRPr>
          </a:p>
        </p:txBody>
      </p:sp>
      <p:sp>
        <p:nvSpPr>
          <p:cNvPr id="177" name="Google Shape;177;p11"/>
          <p:cNvSpPr txBox="1"/>
          <p:nvPr>
            <p:ph type="title"/>
          </p:nvPr>
        </p:nvSpPr>
        <p:spPr>
          <a:xfrm>
            <a:off x="838200" y="474340"/>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ahoma"/>
              <a:buNone/>
            </a:pPr>
            <a:r>
              <a:rPr b="1" lang="en-US" sz="3600">
                <a:solidFill>
                  <a:schemeClr val="lt1"/>
                </a:solidFill>
                <a:latin typeface="Tahoma"/>
                <a:ea typeface="Tahoma"/>
                <a:cs typeface="Tahoma"/>
                <a:sym typeface="Tahoma"/>
              </a:rPr>
              <a:t>Recommendations</a:t>
            </a:r>
            <a:endParaRPr/>
          </a:p>
        </p:txBody>
      </p:sp>
      <p:sp>
        <p:nvSpPr>
          <p:cNvPr id="178" name="Google Shape;178;p11"/>
          <p:cNvSpPr txBox="1"/>
          <p:nvPr>
            <p:ph idx="1" type="body"/>
          </p:nvPr>
        </p:nvSpPr>
        <p:spPr>
          <a:xfrm>
            <a:off x="838200" y="1825625"/>
            <a:ext cx="4876800" cy="211410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normAutofit/>
          </a:bodyPr>
          <a:lstStyle/>
          <a:p>
            <a:pPr indent="-342900" lvl="0" marL="342900" rtl="0" algn="l">
              <a:lnSpc>
                <a:spcPct val="90000"/>
              </a:lnSpc>
              <a:spcBef>
                <a:spcPts val="0"/>
              </a:spcBef>
              <a:spcAft>
                <a:spcPts val="0"/>
              </a:spcAft>
              <a:buClr>
                <a:srgbClr val="595959"/>
              </a:buClr>
              <a:buSzPts val="2400"/>
              <a:buChar char="•"/>
            </a:pPr>
            <a:r>
              <a:rPr lang="en-US" sz="2400">
                <a:solidFill>
                  <a:srgbClr val="595959"/>
                </a:solidFill>
                <a:latin typeface="Tahoma"/>
                <a:ea typeface="Tahoma"/>
                <a:cs typeface="Tahoma"/>
                <a:sym typeface="Tahoma"/>
              </a:rPr>
              <a:t>Summary of the experiment costs</a:t>
            </a:r>
            <a:endParaRPr>
              <a:solidFill>
                <a:srgbClr val="595959"/>
              </a:solidFill>
              <a:latin typeface="Tahoma"/>
              <a:ea typeface="Tahoma"/>
              <a:cs typeface="Tahoma"/>
              <a:sym typeface="Tahoma"/>
            </a:endParaRPr>
          </a:p>
        </p:txBody>
      </p:sp>
      <p:sp>
        <p:nvSpPr>
          <p:cNvPr id="179" name="Google Shape;179;p11"/>
          <p:cNvSpPr txBox="1"/>
          <p:nvPr>
            <p:ph idx="1" type="body"/>
          </p:nvPr>
        </p:nvSpPr>
        <p:spPr>
          <a:xfrm>
            <a:off x="6061125" y="1799900"/>
            <a:ext cx="4876800" cy="213990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normAutofit/>
          </a:bodyPr>
          <a:lstStyle/>
          <a:p>
            <a:pPr indent="-342900" lvl="0" marL="342900" rtl="0" algn="l">
              <a:lnSpc>
                <a:spcPct val="90000"/>
              </a:lnSpc>
              <a:spcBef>
                <a:spcPts val="0"/>
              </a:spcBef>
              <a:spcAft>
                <a:spcPts val="0"/>
              </a:spcAft>
              <a:buClr>
                <a:srgbClr val="595959"/>
              </a:buClr>
              <a:buSzPts val="2400"/>
              <a:buChar char="•"/>
            </a:pPr>
            <a:r>
              <a:rPr lang="en-US" sz="2400">
                <a:solidFill>
                  <a:srgbClr val="595959"/>
                </a:solidFill>
                <a:latin typeface="Tahoma"/>
                <a:ea typeface="Tahoma"/>
                <a:cs typeface="Tahoma"/>
                <a:sym typeface="Tahoma"/>
              </a:rPr>
              <a:t>Summary of the potential impact if successful</a:t>
            </a:r>
            <a:endParaRPr>
              <a:solidFill>
                <a:srgbClr val="595959"/>
              </a:solidFill>
              <a:latin typeface="Tahoma"/>
              <a:ea typeface="Tahoma"/>
              <a:cs typeface="Tahoma"/>
              <a:sym typeface="Tahoma"/>
            </a:endParaRPr>
          </a:p>
        </p:txBody>
      </p:sp>
      <p:sp>
        <p:nvSpPr>
          <p:cNvPr id="180" name="Google Shape;180;p11"/>
          <p:cNvSpPr txBox="1"/>
          <p:nvPr>
            <p:ph idx="1" type="body"/>
          </p:nvPr>
        </p:nvSpPr>
        <p:spPr>
          <a:xfrm>
            <a:off x="838200" y="4236575"/>
            <a:ext cx="10067400" cy="1539300"/>
          </a:xfrm>
          <a:prstGeom prst="rect">
            <a:avLst/>
          </a:prstGeom>
          <a:noFill/>
          <a:ln>
            <a:noFill/>
          </a:ln>
        </p:spPr>
        <p:txBody>
          <a:bodyPr anchorCtr="0" anchor="t" bIns="45700" lIns="91425" spcFirstLastPara="1" rIns="91425" wrap="square" tIns="45700">
            <a:noAutofit/>
          </a:bodyPr>
          <a:lstStyle/>
          <a:p>
            <a:pPr indent="0" lvl="0" marL="0" rtl="0" algn="l">
              <a:lnSpc>
                <a:spcPct val="105000"/>
              </a:lnSpc>
              <a:spcBef>
                <a:spcPts val="0"/>
              </a:spcBef>
              <a:spcAft>
                <a:spcPts val="0"/>
              </a:spcAft>
              <a:buSzPts val="770"/>
              <a:buNone/>
            </a:pPr>
            <a:r>
              <a:rPr b="1" lang="en-US" sz="2280">
                <a:solidFill>
                  <a:srgbClr val="595959"/>
                </a:solidFill>
                <a:latin typeface="Tahoma"/>
                <a:ea typeface="Tahoma"/>
                <a:cs typeface="Tahoma"/>
                <a:sym typeface="Tahoma"/>
              </a:rPr>
              <a:t>Vision statement:</a:t>
            </a:r>
            <a:r>
              <a:rPr lang="en-US" sz="2280">
                <a:solidFill>
                  <a:srgbClr val="595959"/>
                </a:solidFill>
                <a:latin typeface="Tahoma"/>
                <a:ea typeface="Tahoma"/>
                <a:cs typeface="Tahoma"/>
                <a:sym typeface="Tahoma"/>
              </a:rPr>
              <a:t> “Imagine a </a:t>
            </a:r>
            <a:r>
              <a:rPr lang="en-US" sz="2280">
                <a:solidFill>
                  <a:srgbClr val="595959"/>
                </a:solidFill>
                <a:latin typeface="Tahoma"/>
                <a:ea typeface="Tahoma"/>
                <a:cs typeface="Tahoma"/>
                <a:sym typeface="Tahoma"/>
              </a:rPr>
              <a:t>world…”</a:t>
            </a:r>
            <a:endParaRPr sz="2280">
              <a:solidFill>
                <a:srgbClr val="595959"/>
              </a:solidFill>
              <a:latin typeface="Tahoma"/>
              <a:ea typeface="Tahoma"/>
              <a:cs typeface="Tahoma"/>
              <a:sym typeface="Tahoma"/>
            </a:endParaRPr>
          </a:p>
          <a:p>
            <a:pPr indent="0" lvl="0" marL="0" rtl="0" algn="l">
              <a:lnSpc>
                <a:spcPct val="105000"/>
              </a:lnSpc>
              <a:spcBef>
                <a:spcPts val="0"/>
              </a:spcBef>
              <a:spcAft>
                <a:spcPts val="0"/>
              </a:spcAft>
              <a:buSzPts val="770"/>
              <a:buNone/>
            </a:pPr>
            <a:r>
              <a:t/>
            </a:r>
            <a:endParaRPr sz="2280">
              <a:solidFill>
                <a:srgbClr val="595959"/>
              </a:solidFill>
              <a:latin typeface="Tahoma"/>
              <a:ea typeface="Tahoma"/>
              <a:cs typeface="Tahoma"/>
              <a:sym typeface="Tahoma"/>
            </a:endParaRPr>
          </a:p>
          <a:p>
            <a:pPr indent="0" lvl="0" marL="0" rtl="0" algn="l">
              <a:lnSpc>
                <a:spcPct val="105000"/>
              </a:lnSpc>
              <a:spcBef>
                <a:spcPts val="0"/>
              </a:spcBef>
              <a:spcAft>
                <a:spcPts val="0"/>
              </a:spcAft>
              <a:buSzPts val="770"/>
              <a:buNone/>
            </a:pPr>
            <a:r>
              <a:rPr b="1" lang="en-US" sz="2280">
                <a:solidFill>
                  <a:srgbClr val="595959"/>
                </a:solidFill>
                <a:latin typeface="Tahoma"/>
                <a:ea typeface="Tahoma"/>
                <a:cs typeface="Tahoma"/>
                <a:sym typeface="Tahoma"/>
              </a:rPr>
              <a:t>Call to action:</a:t>
            </a:r>
            <a:r>
              <a:rPr lang="en-US" sz="2280">
                <a:solidFill>
                  <a:srgbClr val="595959"/>
                </a:solidFill>
                <a:latin typeface="Tahoma"/>
                <a:ea typeface="Tahoma"/>
                <a:cs typeface="Tahoma"/>
                <a:sym typeface="Tahoma"/>
              </a:rPr>
              <a:t> What would you like to do next? For most teams the answer is to run the experiment</a:t>
            </a:r>
            <a:endParaRPr sz="2280">
              <a:solidFill>
                <a:srgbClr val="595959"/>
              </a:solidFill>
              <a:latin typeface="Tahoma"/>
              <a:ea typeface="Tahoma"/>
              <a:cs typeface="Tahoma"/>
              <a:sym typeface="Tahom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4" name="Shape 184"/>
        <p:cNvGrpSpPr/>
        <p:nvPr/>
      </p:nvGrpSpPr>
      <p:grpSpPr>
        <a:xfrm>
          <a:off x="0" y="0"/>
          <a:ext cx="0" cy="0"/>
          <a:chOff x="0" y="0"/>
          <a:chExt cx="0" cy="0"/>
        </a:xfrm>
      </p:grpSpPr>
      <p:pic>
        <p:nvPicPr>
          <p:cNvPr descr="A group of people sitting at a table in front of a computer&#10;&#10;Description automatically generated" id="185" name="Google Shape;185;p12"/>
          <p:cNvPicPr preferRelativeResize="0"/>
          <p:nvPr/>
        </p:nvPicPr>
        <p:blipFill rotWithShape="1">
          <a:blip r:embed="rId3">
            <a:alphaModFix/>
          </a:blip>
          <a:srcRect b="0" l="0" r="0" t="0"/>
          <a:stretch/>
        </p:blipFill>
        <p:spPr>
          <a:xfrm>
            <a:off x="0" y="3161431"/>
            <a:ext cx="12192000" cy="3696570"/>
          </a:xfrm>
          <a:prstGeom prst="rect">
            <a:avLst/>
          </a:prstGeom>
          <a:noFill/>
          <a:ln>
            <a:noFill/>
          </a:ln>
        </p:spPr>
      </p:pic>
      <p:sp>
        <p:nvSpPr>
          <p:cNvPr id="186" name="Google Shape;186;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latin typeface="Tahoma"/>
                <a:ea typeface="Tahoma"/>
                <a:cs typeface="Tahoma"/>
                <a:sym typeface="Tahoma"/>
              </a:rPr>
              <a:t>‹#›</a:t>
            </a:fld>
            <a:endParaRPr>
              <a:latin typeface="Tahoma"/>
              <a:ea typeface="Tahoma"/>
              <a:cs typeface="Tahoma"/>
              <a:sym typeface="Tahoma"/>
            </a:endParaRPr>
          </a:p>
        </p:txBody>
      </p:sp>
      <p:sp>
        <p:nvSpPr>
          <p:cNvPr id="187" name="Google Shape;187;p12"/>
          <p:cNvSpPr txBox="1"/>
          <p:nvPr/>
        </p:nvSpPr>
        <p:spPr>
          <a:xfrm>
            <a:off x="1659504" y="2761321"/>
            <a:ext cx="9137931"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0" i="1" lang="en-US" sz="2000" u="none" cap="none" strike="noStrike">
                <a:solidFill>
                  <a:srgbClr val="888888"/>
                </a:solidFill>
                <a:latin typeface="Tahoma"/>
                <a:ea typeface="Tahoma"/>
                <a:cs typeface="Tahoma"/>
                <a:sym typeface="Tahoma"/>
              </a:rPr>
              <a:t>Here place photos of team members, names and your organizational location</a:t>
            </a:r>
            <a:endParaRPr b="0" i="1" sz="2000" u="none" cap="none" strike="noStrike">
              <a:solidFill>
                <a:srgbClr val="888888"/>
              </a:solidFill>
              <a:latin typeface="Tahoma"/>
              <a:ea typeface="Tahoma"/>
              <a:cs typeface="Tahoma"/>
              <a:sym typeface="Tahoma"/>
            </a:endParaRPr>
          </a:p>
        </p:txBody>
      </p:sp>
      <p:sp>
        <p:nvSpPr>
          <p:cNvPr id="188" name="Google Shape;188;p12"/>
          <p:cNvSpPr txBox="1"/>
          <p:nvPr/>
        </p:nvSpPr>
        <p:spPr>
          <a:xfrm>
            <a:off x="750518" y="1240923"/>
            <a:ext cx="10515600" cy="1218300"/>
          </a:xfrm>
          <a:prstGeom prst="rect">
            <a:avLst/>
          </a:prstGeom>
          <a:noFill/>
          <a:ln>
            <a:noFill/>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6000"/>
              <a:buFont typeface="Arial"/>
              <a:buNone/>
            </a:pPr>
            <a:r>
              <a:rPr b="1" i="0" lang="en-US" sz="6000" u="none" cap="none" strike="noStrike">
                <a:solidFill>
                  <a:srgbClr val="ED6531"/>
                </a:solidFill>
                <a:latin typeface="Tahoma"/>
                <a:ea typeface="Tahoma"/>
                <a:cs typeface="Tahoma"/>
                <a:sym typeface="Tahoma"/>
              </a:rPr>
              <a:t>Thank you!</a:t>
            </a:r>
            <a:endParaRPr b="0" i="0" sz="2800" u="none" cap="none" strike="noStrike">
              <a:solidFill>
                <a:srgbClr val="ED653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
          <p:cNvSpPr/>
          <p:nvPr/>
        </p:nvSpPr>
        <p:spPr>
          <a:xfrm>
            <a:off x="140925" y="771125"/>
            <a:ext cx="7276500" cy="732000"/>
          </a:xfrm>
          <a:prstGeom prst="rect">
            <a:avLst/>
          </a:prstGeom>
          <a:solidFill>
            <a:srgbClr val="4BB1C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8" name="Google Shape;98;p2"/>
          <p:cNvSpPr txBox="1"/>
          <p:nvPr>
            <p:ph type="title"/>
          </p:nvPr>
        </p:nvSpPr>
        <p:spPr>
          <a:xfrm>
            <a:off x="838200" y="500062"/>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ahoma"/>
              <a:buNone/>
            </a:pPr>
            <a:r>
              <a:rPr b="1" lang="en-US" sz="3600">
                <a:solidFill>
                  <a:schemeClr val="lt1"/>
                </a:solidFill>
                <a:latin typeface="Tahoma"/>
                <a:ea typeface="Tahoma"/>
                <a:cs typeface="Tahoma"/>
                <a:sym typeface="Tahoma"/>
              </a:rPr>
              <a:t>Problem description - Intro</a:t>
            </a:r>
            <a:endParaRPr/>
          </a:p>
        </p:txBody>
      </p:sp>
      <p:sp>
        <p:nvSpPr>
          <p:cNvPr id="99" name="Google Shape;99;p2"/>
          <p:cNvSpPr txBox="1"/>
          <p:nvPr>
            <p:ph idx="1" type="body"/>
          </p:nvPr>
        </p:nvSpPr>
        <p:spPr>
          <a:xfrm>
            <a:off x="838200" y="2118562"/>
            <a:ext cx="10515600" cy="2754063"/>
          </a:xfrm>
          <a:prstGeom prst="rect">
            <a:avLst/>
          </a:prstGeom>
          <a:noFill/>
          <a:ln>
            <a:noFill/>
          </a:ln>
        </p:spPr>
        <p:txBody>
          <a:bodyPr anchorCtr="0" anchor="t" bIns="45700" lIns="91425" spcFirstLastPara="1" rIns="91425" wrap="square" tIns="45700">
            <a:normAutofit fontScale="85000" lnSpcReduction="10000"/>
          </a:bodyPr>
          <a:lstStyle/>
          <a:p>
            <a:pPr indent="0" lvl="0" marL="0" rtl="0" algn="l">
              <a:lnSpc>
                <a:spcPct val="115000"/>
              </a:lnSpc>
              <a:spcBef>
                <a:spcPts val="1000"/>
              </a:spcBef>
              <a:spcAft>
                <a:spcPts val="0"/>
              </a:spcAft>
              <a:buNone/>
            </a:pPr>
            <a:r>
              <a:rPr lang="en-US" sz="2400">
                <a:solidFill>
                  <a:srgbClr val="595959"/>
                </a:solidFill>
                <a:latin typeface="Tahoma"/>
                <a:ea typeface="Tahoma"/>
                <a:cs typeface="Tahoma"/>
                <a:sym typeface="Tahoma"/>
              </a:rPr>
              <a:t>Take the first 30-60 seconds of the pitch to share </a:t>
            </a:r>
            <a:r>
              <a:rPr lang="en-US" sz="2400" u="sng">
                <a:solidFill>
                  <a:srgbClr val="595959"/>
                </a:solidFill>
                <a:latin typeface="Tahoma"/>
                <a:ea typeface="Tahoma"/>
                <a:cs typeface="Tahoma"/>
                <a:sym typeface="Tahoma"/>
              </a:rPr>
              <a:t>one</a:t>
            </a:r>
            <a:r>
              <a:rPr lang="en-US" sz="2400">
                <a:solidFill>
                  <a:srgbClr val="595959"/>
                </a:solidFill>
                <a:latin typeface="Tahoma"/>
                <a:ea typeface="Tahoma"/>
                <a:cs typeface="Tahoma"/>
                <a:sym typeface="Tahoma"/>
              </a:rPr>
              <a:t> of the following:</a:t>
            </a:r>
            <a:endParaRPr sz="2400">
              <a:solidFill>
                <a:srgbClr val="595959"/>
              </a:solidFill>
              <a:latin typeface="Tahoma"/>
              <a:ea typeface="Tahoma"/>
              <a:cs typeface="Tahoma"/>
              <a:sym typeface="Tahoma"/>
            </a:endParaRPr>
          </a:p>
          <a:p>
            <a:pPr indent="-358140" lvl="0" marL="457200" rtl="0" algn="l">
              <a:lnSpc>
                <a:spcPct val="115000"/>
              </a:lnSpc>
              <a:spcBef>
                <a:spcPts val="1000"/>
              </a:spcBef>
              <a:spcAft>
                <a:spcPts val="0"/>
              </a:spcAft>
              <a:buClr>
                <a:srgbClr val="595959"/>
              </a:buClr>
              <a:buSzPct val="100000"/>
              <a:buFont typeface="Tahoma"/>
              <a:buChar char="•"/>
            </a:pPr>
            <a:r>
              <a:rPr lang="en-US" sz="2400">
                <a:solidFill>
                  <a:srgbClr val="595959"/>
                </a:solidFill>
                <a:latin typeface="Tahoma"/>
                <a:ea typeface="Tahoma"/>
                <a:cs typeface="Tahoma"/>
                <a:sym typeface="Tahoma"/>
              </a:rPr>
              <a:t>A story demonstrating the problem through experience</a:t>
            </a:r>
            <a:endParaRPr sz="2400">
              <a:solidFill>
                <a:srgbClr val="595959"/>
              </a:solidFill>
              <a:latin typeface="Tahoma"/>
              <a:ea typeface="Tahoma"/>
              <a:cs typeface="Tahoma"/>
              <a:sym typeface="Tahoma"/>
            </a:endParaRPr>
          </a:p>
          <a:p>
            <a:pPr indent="-358140" lvl="0" marL="457200" rtl="0" algn="l">
              <a:lnSpc>
                <a:spcPct val="115000"/>
              </a:lnSpc>
              <a:spcBef>
                <a:spcPts val="0"/>
              </a:spcBef>
              <a:spcAft>
                <a:spcPts val="0"/>
              </a:spcAft>
              <a:buClr>
                <a:srgbClr val="595959"/>
              </a:buClr>
              <a:buSzPct val="100000"/>
              <a:buFont typeface="Tahoma"/>
              <a:buChar char="•"/>
            </a:pPr>
            <a:r>
              <a:rPr lang="en-US" sz="2400">
                <a:solidFill>
                  <a:srgbClr val="595959"/>
                </a:solidFill>
                <a:latin typeface="Tahoma"/>
                <a:ea typeface="Tahoma"/>
                <a:cs typeface="Tahoma"/>
                <a:sym typeface="Tahoma"/>
              </a:rPr>
              <a:t>A story used to create an analogy to the problem</a:t>
            </a:r>
            <a:endParaRPr sz="2400">
              <a:solidFill>
                <a:srgbClr val="595959"/>
              </a:solidFill>
              <a:latin typeface="Tahoma"/>
              <a:ea typeface="Tahoma"/>
              <a:cs typeface="Tahoma"/>
              <a:sym typeface="Tahoma"/>
            </a:endParaRPr>
          </a:p>
          <a:p>
            <a:pPr indent="-358140" lvl="0" marL="457200" rtl="0" algn="l">
              <a:lnSpc>
                <a:spcPct val="115000"/>
              </a:lnSpc>
              <a:spcBef>
                <a:spcPts val="0"/>
              </a:spcBef>
              <a:spcAft>
                <a:spcPts val="0"/>
              </a:spcAft>
              <a:buClr>
                <a:srgbClr val="595959"/>
              </a:buClr>
              <a:buSzPct val="100000"/>
              <a:buFont typeface="Tahoma"/>
              <a:buChar char="•"/>
            </a:pPr>
            <a:r>
              <a:rPr lang="en-US" sz="2400">
                <a:solidFill>
                  <a:srgbClr val="595959"/>
                </a:solidFill>
                <a:latin typeface="Tahoma"/>
                <a:ea typeface="Tahoma"/>
                <a:cs typeface="Tahoma"/>
                <a:sym typeface="Tahoma"/>
              </a:rPr>
              <a:t>A powerful fact that will impress the magnitude of the problem upon the audience</a:t>
            </a:r>
            <a:endParaRPr sz="2400">
              <a:solidFill>
                <a:srgbClr val="595959"/>
              </a:solidFill>
              <a:latin typeface="Tahoma"/>
              <a:ea typeface="Tahoma"/>
              <a:cs typeface="Tahoma"/>
              <a:sym typeface="Tahoma"/>
            </a:endParaRPr>
          </a:p>
          <a:p>
            <a:pPr indent="0" lvl="0" marL="0" rtl="0" algn="l">
              <a:lnSpc>
                <a:spcPct val="115000"/>
              </a:lnSpc>
              <a:spcBef>
                <a:spcPts val="1000"/>
              </a:spcBef>
              <a:spcAft>
                <a:spcPts val="0"/>
              </a:spcAft>
              <a:buNone/>
            </a:pPr>
            <a:r>
              <a:rPr b="1" lang="en-US" sz="2400">
                <a:solidFill>
                  <a:srgbClr val="595959"/>
                </a:solidFill>
                <a:latin typeface="Tahoma"/>
                <a:ea typeface="Tahoma"/>
                <a:cs typeface="Tahoma"/>
                <a:sym typeface="Tahoma"/>
              </a:rPr>
              <a:t>The goal:</a:t>
            </a:r>
            <a:r>
              <a:rPr lang="en-US" sz="2400">
                <a:solidFill>
                  <a:srgbClr val="595959"/>
                </a:solidFill>
                <a:latin typeface="Tahoma"/>
                <a:ea typeface="Tahoma"/>
                <a:cs typeface="Tahoma"/>
                <a:sym typeface="Tahoma"/>
              </a:rPr>
              <a:t> Make an impact and grab the audience’s attention. Remember to identify the pain point and emphasize it so that management feels uncomfortable that this problem exists.</a:t>
            </a:r>
            <a:endParaRPr sz="2400">
              <a:solidFill>
                <a:srgbClr val="595959"/>
              </a:solidFill>
              <a:latin typeface="Tahoma"/>
              <a:ea typeface="Tahoma"/>
              <a:cs typeface="Tahoma"/>
              <a:sym typeface="Tahom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g25e02920a09_0_0"/>
          <p:cNvSpPr/>
          <p:nvPr/>
        </p:nvSpPr>
        <p:spPr>
          <a:xfrm>
            <a:off x="140925" y="771125"/>
            <a:ext cx="7276500" cy="732000"/>
          </a:xfrm>
          <a:prstGeom prst="rect">
            <a:avLst/>
          </a:prstGeom>
          <a:solidFill>
            <a:srgbClr val="4BB1C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6" name="Google Shape;106;g25e02920a09_0_0"/>
          <p:cNvSpPr txBox="1"/>
          <p:nvPr>
            <p:ph type="title"/>
          </p:nvPr>
        </p:nvSpPr>
        <p:spPr>
          <a:xfrm>
            <a:off x="838200" y="500062"/>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ahoma"/>
              <a:buNone/>
            </a:pPr>
            <a:r>
              <a:rPr b="1" lang="en-US" sz="3600">
                <a:solidFill>
                  <a:schemeClr val="lt1"/>
                </a:solidFill>
                <a:latin typeface="Tahoma"/>
                <a:ea typeface="Tahoma"/>
                <a:cs typeface="Tahoma"/>
                <a:sym typeface="Tahoma"/>
              </a:rPr>
              <a:t>Problem description - Data</a:t>
            </a:r>
            <a:endParaRPr/>
          </a:p>
        </p:txBody>
      </p:sp>
      <p:sp>
        <p:nvSpPr>
          <p:cNvPr id="107" name="Google Shape;107;g25e02920a09_0_0"/>
          <p:cNvSpPr txBox="1"/>
          <p:nvPr>
            <p:ph idx="1" type="body"/>
          </p:nvPr>
        </p:nvSpPr>
        <p:spPr>
          <a:xfrm>
            <a:off x="838200" y="2118550"/>
            <a:ext cx="10515600" cy="2890200"/>
          </a:xfrm>
          <a:prstGeom prst="rect">
            <a:avLst/>
          </a:prstGeom>
          <a:noFill/>
          <a:ln>
            <a:noFill/>
          </a:ln>
        </p:spPr>
        <p:txBody>
          <a:bodyPr anchorCtr="0" anchor="t" bIns="45700" lIns="91425" spcFirstLastPara="1" rIns="91425" wrap="square" tIns="45700">
            <a:normAutofit fontScale="77500" lnSpcReduction="10000"/>
          </a:bodyPr>
          <a:lstStyle/>
          <a:p>
            <a:pPr indent="-346710" lvl="0" marL="457200" rtl="0" algn="l">
              <a:lnSpc>
                <a:spcPct val="115000"/>
              </a:lnSpc>
              <a:spcBef>
                <a:spcPts val="1000"/>
              </a:spcBef>
              <a:spcAft>
                <a:spcPts val="0"/>
              </a:spcAft>
              <a:buClr>
                <a:srgbClr val="595959"/>
              </a:buClr>
              <a:buSzPct val="100000"/>
              <a:buFont typeface="Tahoma"/>
              <a:buChar char="•"/>
            </a:pPr>
            <a:r>
              <a:rPr lang="en-US" sz="2400">
                <a:solidFill>
                  <a:srgbClr val="595959"/>
                </a:solidFill>
                <a:latin typeface="Tahoma"/>
                <a:ea typeface="Tahoma"/>
                <a:cs typeface="Tahoma"/>
                <a:sym typeface="Tahoma"/>
              </a:rPr>
              <a:t>Problem description in concrete terms – data should be used as much as possible – preferably data that the audience isn’t familiar with and that connects to KPI’s that are considered as strategic</a:t>
            </a:r>
            <a:endParaRPr sz="2400">
              <a:solidFill>
                <a:srgbClr val="595959"/>
              </a:solidFill>
              <a:latin typeface="Tahoma"/>
              <a:ea typeface="Tahoma"/>
              <a:cs typeface="Tahoma"/>
              <a:sym typeface="Tahoma"/>
            </a:endParaRPr>
          </a:p>
          <a:p>
            <a:pPr indent="-346710" lvl="0" marL="457200" rtl="0" algn="l">
              <a:lnSpc>
                <a:spcPct val="115000"/>
              </a:lnSpc>
              <a:spcBef>
                <a:spcPts val="0"/>
              </a:spcBef>
              <a:spcAft>
                <a:spcPts val="0"/>
              </a:spcAft>
              <a:buClr>
                <a:srgbClr val="595959"/>
              </a:buClr>
              <a:buSzPct val="100000"/>
              <a:buFont typeface="Tahoma"/>
              <a:buChar char="•"/>
            </a:pPr>
            <a:r>
              <a:rPr lang="en-US" sz="2400">
                <a:solidFill>
                  <a:srgbClr val="595959"/>
                </a:solidFill>
                <a:latin typeface="Tahoma"/>
                <a:ea typeface="Tahoma"/>
                <a:cs typeface="Tahoma"/>
                <a:sym typeface="Tahoma"/>
              </a:rPr>
              <a:t>Do not overload the slide with numbers. Use graphs and visualization if possible. Is there a trend that supports your case?</a:t>
            </a:r>
            <a:endParaRPr sz="2400">
              <a:solidFill>
                <a:srgbClr val="595959"/>
              </a:solidFill>
              <a:latin typeface="Tahoma"/>
              <a:ea typeface="Tahoma"/>
              <a:cs typeface="Tahoma"/>
              <a:sym typeface="Tahoma"/>
            </a:endParaRPr>
          </a:p>
          <a:p>
            <a:pPr indent="-346710" lvl="0" marL="457200" rtl="0" algn="l">
              <a:lnSpc>
                <a:spcPct val="115000"/>
              </a:lnSpc>
              <a:spcBef>
                <a:spcPts val="0"/>
              </a:spcBef>
              <a:spcAft>
                <a:spcPts val="0"/>
              </a:spcAft>
              <a:buClr>
                <a:srgbClr val="595959"/>
              </a:buClr>
              <a:buSzPct val="100000"/>
              <a:buFont typeface="Tahoma"/>
              <a:buChar char="•"/>
            </a:pPr>
            <a:r>
              <a:rPr lang="en-US" sz="2400">
                <a:solidFill>
                  <a:srgbClr val="595959"/>
                </a:solidFill>
                <a:latin typeface="Tahoma"/>
                <a:ea typeface="Tahoma"/>
                <a:cs typeface="Tahoma"/>
                <a:sym typeface="Tahoma"/>
              </a:rPr>
              <a:t>What audience suffers from this problem? What sub-group of the target audience suffers from it the most? Share your findings in the form of interview quotes, survey results, etc’</a:t>
            </a:r>
            <a:endParaRPr sz="2400">
              <a:solidFill>
                <a:srgbClr val="595959"/>
              </a:solidFill>
              <a:latin typeface="Tahoma"/>
              <a:ea typeface="Tahoma"/>
              <a:cs typeface="Tahoma"/>
              <a:sym typeface="Tahoma"/>
            </a:endParaRPr>
          </a:p>
          <a:p>
            <a:pPr indent="0" lvl="0" marL="0" rtl="0" algn="l">
              <a:lnSpc>
                <a:spcPct val="115000"/>
              </a:lnSpc>
              <a:spcBef>
                <a:spcPts val="1000"/>
              </a:spcBef>
              <a:spcAft>
                <a:spcPts val="0"/>
              </a:spcAft>
              <a:buNone/>
            </a:pPr>
            <a:r>
              <a:rPr b="1" lang="en-US" sz="2400">
                <a:solidFill>
                  <a:srgbClr val="595959"/>
                </a:solidFill>
                <a:latin typeface="Tahoma"/>
                <a:ea typeface="Tahoma"/>
                <a:cs typeface="Tahoma"/>
                <a:sym typeface="Tahoma"/>
              </a:rPr>
              <a:t>The goal:</a:t>
            </a:r>
            <a:r>
              <a:rPr lang="en-US" sz="2400">
                <a:solidFill>
                  <a:srgbClr val="595959"/>
                </a:solidFill>
                <a:latin typeface="Tahoma"/>
                <a:ea typeface="Tahoma"/>
                <a:cs typeface="Tahoma"/>
                <a:sym typeface="Tahoma"/>
              </a:rPr>
              <a:t> Convey the magnitude of the problem in quantitative terms as opposed to the introduction on the </a:t>
            </a:r>
            <a:r>
              <a:rPr lang="en-US" sz="2400">
                <a:solidFill>
                  <a:srgbClr val="595959"/>
                </a:solidFill>
                <a:latin typeface="Tahoma"/>
                <a:ea typeface="Tahoma"/>
                <a:cs typeface="Tahoma"/>
                <a:sym typeface="Tahoma"/>
              </a:rPr>
              <a:t>previous</a:t>
            </a:r>
            <a:r>
              <a:rPr lang="en-US" sz="2400">
                <a:solidFill>
                  <a:srgbClr val="595959"/>
                </a:solidFill>
                <a:latin typeface="Tahoma"/>
                <a:ea typeface="Tahoma"/>
                <a:cs typeface="Tahoma"/>
                <a:sym typeface="Tahoma"/>
              </a:rPr>
              <a:t> slide.</a:t>
            </a:r>
            <a:endParaRPr sz="2400">
              <a:solidFill>
                <a:srgbClr val="595959"/>
              </a:solidFill>
              <a:latin typeface="Tahoma"/>
              <a:ea typeface="Tahoma"/>
              <a:cs typeface="Tahoma"/>
              <a:sym typeface="Tahom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3"/>
          <p:cNvSpPr/>
          <p:nvPr/>
        </p:nvSpPr>
        <p:spPr>
          <a:xfrm>
            <a:off x="0" y="771122"/>
            <a:ext cx="7077205" cy="732001"/>
          </a:xfrm>
          <a:prstGeom prst="rect">
            <a:avLst/>
          </a:prstGeom>
          <a:solidFill>
            <a:srgbClr val="4BB1C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ahoma"/>
              <a:ea typeface="Tahoma"/>
              <a:cs typeface="Tahoma"/>
              <a:sym typeface="Tahoma"/>
            </a:endParaRPr>
          </a:p>
        </p:txBody>
      </p:sp>
      <p:sp>
        <p:nvSpPr>
          <p:cNvPr id="113" name="Google Shape;113;p3"/>
          <p:cNvSpPr txBox="1"/>
          <p:nvPr>
            <p:ph type="title"/>
          </p:nvPr>
        </p:nvSpPr>
        <p:spPr>
          <a:xfrm>
            <a:off x="612725" y="2293050"/>
            <a:ext cx="11262000" cy="2810700"/>
          </a:xfrm>
          <a:prstGeom prst="rect">
            <a:avLst/>
          </a:prstGeom>
          <a:noFill/>
          <a:ln>
            <a:noFill/>
          </a:ln>
        </p:spPr>
        <p:txBody>
          <a:bodyPr anchorCtr="0" anchor="ctr" bIns="45700" lIns="91425" spcFirstLastPara="1" rIns="91425" wrap="square" tIns="45700">
            <a:noAutofit/>
          </a:bodyPr>
          <a:lstStyle/>
          <a:p>
            <a:pPr indent="0" lvl="0" marL="0" rtl="0" algn="l">
              <a:lnSpc>
                <a:spcPct val="115000"/>
              </a:lnSpc>
              <a:spcBef>
                <a:spcPts val="0"/>
              </a:spcBef>
              <a:spcAft>
                <a:spcPts val="0"/>
              </a:spcAft>
              <a:buSzPts val="990"/>
              <a:buNone/>
            </a:pPr>
            <a:r>
              <a:rPr lang="en-US" sz="2840">
                <a:solidFill>
                  <a:srgbClr val="595959"/>
                </a:solidFill>
                <a:latin typeface="Tahoma"/>
                <a:ea typeface="Tahoma"/>
                <a:cs typeface="Tahoma"/>
                <a:sym typeface="Tahoma"/>
              </a:rPr>
              <a:t>“We’d like to present to you…”</a:t>
            </a:r>
            <a:endParaRPr sz="2840">
              <a:solidFill>
                <a:srgbClr val="595959"/>
              </a:solidFill>
              <a:latin typeface="Tahoma"/>
              <a:ea typeface="Tahoma"/>
              <a:cs typeface="Tahoma"/>
              <a:sym typeface="Tahoma"/>
            </a:endParaRPr>
          </a:p>
          <a:p>
            <a:pPr indent="-408940" lvl="0" marL="457200" rtl="0" algn="l">
              <a:lnSpc>
                <a:spcPct val="115000"/>
              </a:lnSpc>
              <a:spcBef>
                <a:spcPts val="0"/>
              </a:spcBef>
              <a:spcAft>
                <a:spcPts val="0"/>
              </a:spcAft>
              <a:buClr>
                <a:srgbClr val="595959"/>
              </a:buClr>
              <a:buSzPts val="2840"/>
              <a:buFont typeface="Tahoma"/>
              <a:buChar char="-"/>
            </a:pPr>
            <a:r>
              <a:rPr lang="en-US" sz="2840">
                <a:solidFill>
                  <a:srgbClr val="595959"/>
                </a:solidFill>
                <a:latin typeface="Tahoma"/>
                <a:ea typeface="Tahoma"/>
                <a:cs typeface="Tahoma"/>
                <a:sym typeface="Tahoma"/>
              </a:rPr>
              <a:t>Venture title</a:t>
            </a:r>
            <a:endParaRPr sz="2840">
              <a:solidFill>
                <a:srgbClr val="595959"/>
              </a:solidFill>
              <a:latin typeface="Tahoma"/>
              <a:ea typeface="Tahoma"/>
              <a:cs typeface="Tahoma"/>
              <a:sym typeface="Tahoma"/>
            </a:endParaRPr>
          </a:p>
          <a:p>
            <a:pPr indent="-408940" lvl="0" marL="457200" rtl="0" algn="l">
              <a:lnSpc>
                <a:spcPct val="115000"/>
              </a:lnSpc>
              <a:spcBef>
                <a:spcPts val="0"/>
              </a:spcBef>
              <a:spcAft>
                <a:spcPts val="0"/>
              </a:spcAft>
              <a:buClr>
                <a:srgbClr val="595959"/>
              </a:buClr>
              <a:buSzPts val="2840"/>
              <a:buFont typeface="Tahoma"/>
              <a:buChar char="-"/>
            </a:pPr>
            <a:r>
              <a:rPr lang="en-US" sz="2840">
                <a:solidFill>
                  <a:srgbClr val="595959"/>
                </a:solidFill>
                <a:latin typeface="Tahoma"/>
                <a:ea typeface="Tahoma"/>
                <a:cs typeface="Tahoma"/>
                <a:sym typeface="Tahoma"/>
              </a:rPr>
              <a:t>A short and memorable descriptive phrase</a:t>
            </a:r>
            <a:endParaRPr sz="2840">
              <a:solidFill>
                <a:srgbClr val="595959"/>
              </a:solidFill>
              <a:latin typeface="Tahoma"/>
              <a:ea typeface="Tahoma"/>
              <a:cs typeface="Tahoma"/>
              <a:sym typeface="Tahoma"/>
            </a:endParaRPr>
          </a:p>
          <a:p>
            <a:pPr indent="0" lvl="0" marL="0" rtl="0" algn="l">
              <a:lnSpc>
                <a:spcPct val="115000"/>
              </a:lnSpc>
              <a:spcBef>
                <a:spcPts val="0"/>
              </a:spcBef>
              <a:spcAft>
                <a:spcPts val="0"/>
              </a:spcAft>
              <a:buSzPts val="990"/>
              <a:buNone/>
            </a:pPr>
            <a:r>
              <a:rPr b="1" lang="en-US" sz="2840">
                <a:solidFill>
                  <a:srgbClr val="595959"/>
                </a:solidFill>
                <a:latin typeface="Tahoma"/>
                <a:ea typeface="Tahoma"/>
                <a:cs typeface="Tahoma"/>
                <a:sym typeface="Tahoma"/>
              </a:rPr>
              <a:t>The goal:</a:t>
            </a:r>
            <a:r>
              <a:rPr lang="en-US" sz="2840">
                <a:solidFill>
                  <a:srgbClr val="595959"/>
                </a:solidFill>
                <a:latin typeface="Tahoma"/>
                <a:ea typeface="Tahoma"/>
                <a:cs typeface="Tahoma"/>
                <a:sym typeface="Tahoma"/>
              </a:rPr>
              <a:t> Give your venture a clear title. Make the distinction between the problem statement and the solution we are about to go into.</a:t>
            </a:r>
            <a:endParaRPr sz="2840">
              <a:solidFill>
                <a:srgbClr val="595959"/>
              </a:solidFill>
              <a:latin typeface="Tahoma"/>
              <a:ea typeface="Tahoma"/>
              <a:cs typeface="Tahoma"/>
              <a:sym typeface="Tahoma"/>
            </a:endParaRPr>
          </a:p>
        </p:txBody>
      </p:sp>
      <p:sp>
        <p:nvSpPr>
          <p:cNvPr id="114" name="Google Shape;114;p3"/>
          <p:cNvSpPr/>
          <p:nvPr/>
        </p:nvSpPr>
        <p:spPr>
          <a:xfrm>
            <a:off x="612732" y="771215"/>
            <a:ext cx="4960752"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0" lang="en-US" sz="3600" u="none" cap="none" strike="noStrike">
                <a:solidFill>
                  <a:schemeClr val="lt1"/>
                </a:solidFill>
                <a:latin typeface="Tahoma"/>
                <a:ea typeface="Tahoma"/>
                <a:cs typeface="Tahoma"/>
                <a:sym typeface="Tahoma"/>
              </a:rPr>
              <a:t>The solution: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4"/>
          <p:cNvSpPr/>
          <p:nvPr/>
        </p:nvSpPr>
        <p:spPr>
          <a:xfrm>
            <a:off x="0" y="771122"/>
            <a:ext cx="7077205" cy="732001"/>
          </a:xfrm>
          <a:prstGeom prst="rect">
            <a:avLst/>
          </a:prstGeom>
          <a:solidFill>
            <a:srgbClr val="4BB1C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ahoma"/>
              <a:ea typeface="Tahoma"/>
              <a:cs typeface="Tahoma"/>
              <a:sym typeface="Tahoma"/>
            </a:endParaRPr>
          </a:p>
        </p:txBody>
      </p:sp>
      <p:sp>
        <p:nvSpPr>
          <p:cNvPr id="121" name="Google Shape;121;p4"/>
          <p:cNvSpPr txBox="1"/>
          <p:nvPr>
            <p:ph type="title"/>
          </p:nvPr>
        </p:nvSpPr>
        <p:spPr>
          <a:xfrm>
            <a:off x="838200" y="474340"/>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2F2F2"/>
              </a:buClr>
              <a:buSzPts val="3600"/>
              <a:buFont typeface="Tahoma"/>
              <a:buNone/>
            </a:pPr>
            <a:r>
              <a:rPr b="1" lang="en-US" sz="3600">
                <a:solidFill>
                  <a:srgbClr val="F2F2F2"/>
                </a:solidFill>
                <a:latin typeface="Tahoma"/>
                <a:ea typeface="Tahoma"/>
                <a:cs typeface="Tahoma"/>
                <a:sym typeface="Tahoma"/>
              </a:rPr>
              <a:t>Solution description</a:t>
            </a:r>
            <a:endParaRPr/>
          </a:p>
        </p:txBody>
      </p:sp>
      <p:sp>
        <p:nvSpPr>
          <p:cNvPr id="122" name="Google Shape;122;p4"/>
          <p:cNvSpPr txBox="1"/>
          <p:nvPr>
            <p:ph idx="1" type="body"/>
          </p:nvPr>
        </p:nvSpPr>
        <p:spPr>
          <a:xfrm>
            <a:off x="838200" y="2018300"/>
            <a:ext cx="10515600" cy="3550500"/>
          </a:xfrm>
          <a:prstGeom prst="rect">
            <a:avLst/>
          </a:prstGeom>
          <a:noFill/>
          <a:ln>
            <a:noFill/>
          </a:ln>
        </p:spPr>
        <p:txBody>
          <a:bodyPr anchorCtr="0" anchor="t" bIns="45700" lIns="91425" spcFirstLastPara="1" rIns="91425" wrap="square" tIns="45700">
            <a:normAutofit fontScale="92500" lnSpcReduction="10000"/>
          </a:bodyPr>
          <a:lstStyle/>
          <a:p>
            <a:pPr indent="-369570" lvl="0" marL="457200" marR="0" rtl="0" algn="l">
              <a:lnSpc>
                <a:spcPct val="115000"/>
              </a:lnSpc>
              <a:spcBef>
                <a:spcPts val="1000"/>
              </a:spcBef>
              <a:spcAft>
                <a:spcPts val="0"/>
              </a:spcAft>
              <a:buClr>
                <a:srgbClr val="595959"/>
              </a:buClr>
              <a:buSzPct val="100000"/>
              <a:buFont typeface="Tahoma"/>
              <a:buChar char="•"/>
            </a:pPr>
            <a:r>
              <a:rPr lang="en-US" sz="2400">
                <a:solidFill>
                  <a:srgbClr val="595959"/>
                </a:solidFill>
                <a:latin typeface="Tahoma"/>
                <a:ea typeface="Tahoma"/>
                <a:cs typeface="Tahoma"/>
                <a:sym typeface="Tahoma"/>
              </a:rPr>
              <a:t>A visual representation of the proposed solution for the purpose of conveying it to the audience in a short time – this isn’t about a beautiful design but rather the most practical way to transfer the message</a:t>
            </a:r>
            <a:endParaRPr sz="2400">
              <a:solidFill>
                <a:srgbClr val="595959"/>
              </a:solidFill>
              <a:latin typeface="Tahoma"/>
              <a:ea typeface="Tahoma"/>
              <a:cs typeface="Tahoma"/>
              <a:sym typeface="Tahoma"/>
            </a:endParaRPr>
          </a:p>
          <a:p>
            <a:pPr indent="-369570" lvl="0" marL="457200" marR="0" rtl="0" algn="l">
              <a:lnSpc>
                <a:spcPct val="115000"/>
              </a:lnSpc>
              <a:spcBef>
                <a:spcPts val="0"/>
              </a:spcBef>
              <a:spcAft>
                <a:spcPts val="0"/>
              </a:spcAft>
              <a:buClr>
                <a:srgbClr val="595959"/>
              </a:buClr>
              <a:buSzPct val="100000"/>
              <a:buFont typeface="Tahoma"/>
              <a:buChar char="•"/>
            </a:pPr>
            <a:r>
              <a:rPr lang="en-US" sz="2400">
                <a:solidFill>
                  <a:srgbClr val="595959"/>
                </a:solidFill>
                <a:latin typeface="Tahoma"/>
                <a:ea typeface="Tahoma"/>
                <a:cs typeface="Tahoma"/>
                <a:sym typeface="Tahoma"/>
              </a:rPr>
              <a:t>It is recommended to use diagrams where applicable</a:t>
            </a:r>
            <a:endParaRPr sz="2400">
              <a:solidFill>
                <a:srgbClr val="595959"/>
              </a:solidFill>
              <a:latin typeface="Tahoma"/>
              <a:ea typeface="Tahoma"/>
              <a:cs typeface="Tahoma"/>
              <a:sym typeface="Tahoma"/>
            </a:endParaRPr>
          </a:p>
          <a:p>
            <a:pPr indent="-369570" lvl="0" marL="457200" marR="0" rtl="0" algn="l">
              <a:lnSpc>
                <a:spcPct val="115000"/>
              </a:lnSpc>
              <a:spcBef>
                <a:spcPts val="0"/>
              </a:spcBef>
              <a:spcAft>
                <a:spcPts val="0"/>
              </a:spcAft>
              <a:buClr>
                <a:srgbClr val="595959"/>
              </a:buClr>
              <a:buSzPct val="100000"/>
              <a:buFont typeface="Tahoma"/>
              <a:buChar char="•"/>
            </a:pPr>
            <a:r>
              <a:rPr lang="en-US" sz="2400">
                <a:solidFill>
                  <a:srgbClr val="595959"/>
                </a:solidFill>
                <a:latin typeface="Tahoma"/>
                <a:ea typeface="Tahoma"/>
                <a:cs typeface="Tahoma"/>
                <a:sym typeface="Tahoma"/>
              </a:rPr>
              <a:t>If an external technology is involved in the solution then describe its contribution and explain what is unique about it</a:t>
            </a:r>
            <a:endParaRPr sz="2400">
              <a:solidFill>
                <a:srgbClr val="595959"/>
              </a:solidFill>
              <a:latin typeface="Tahoma"/>
              <a:ea typeface="Tahoma"/>
              <a:cs typeface="Tahoma"/>
              <a:sym typeface="Tahoma"/>
            </a:endParaRPr>
          </a:p>
          <a:p>
            <a:pPr indent="0" lvl="0" marL="0" marR="0" rtl="0" algn="l">
              <a:lnSpc>
                <a:spcPct val="115000"/>
              </a:lnSpc>
              <a:spcBef>
                <a:spcPts val="1000"/>
              </a:spcBef>
              <a:spcAft>
                <a:spcPts val="0"/>
              </a:spcAft>
              <a:buNone/>
            </a:pPr>
            <a:r>
              <a:rPr b="1" lang="en-US" sz="2400">
                <a:solidFill>
                  <a:srgbClr val="595959"/>
                </a:solidFill>
                <a:latin typeface="Tahoma"/>
                <a:ea typeface="Tahoma"/>
                <a:cs typeface="Tahoma"/>
                <a:sym typeface="Tahoma"/>
              </a:rPr>
              <a:t>The goal:</a:t>
            </a:r>
            <a:r>
              <a:rPr lang="en-US" sz="2400">
                <a:solidFill>
                  <a:srgbClr val="595959"/>
                </a:solidFill>
                <a:latin typeface="Tahoma"/>
                <a:ea typeface="Tahoma"/>
                <a:cs typeface="Tahoma"/>
                <a:sym typeface="Tahoma"/>
              </a:rPr>
              <a:t> Audience understands what you plan to do at a high level. No need to go into minute detail and this is not a design review. The purpose is to explain what you intend to create - not to convince that it will work.</a:t>
            </a:r>
            <a:endParaRPr sz="2400">
              <a:solidFill>
                <a:srgbClr val="595959"/>
              </a:solidFill>
              <a:latin typeface="Tahoma"/>
              <a:ea typeface="Tahoma"/>
              <a:cs typeface="Tahoma"/>
              <a:sym typeface="Tahom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8"/>
          <p:cNvSpPr/>
          <p:nvPr/>
        </p:nvSpPr>
        <p:spPr>
          <a:xfrm>
            <a:off x="0" y="771122"/>
            <a:ext cx="7077205" cy="732001"/>
          </a:xfrm>
          <a:prstGeom prst="rect">
            <a:avLst/>
          </a:prstGeom>
          <a:solidFill>
            <a:srgbClr val="4BB1C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ahoma"/>
              <a:ea typeface="Tahoma"/>
              <a:cs typeface="Tahoma"/>
              <a:sym typeface="Tahoma"/>
            </a:endParaRPr>
          </a:p>
        </p:txBody>
      </p:sp>
      <p:sp>
        <p:nvSpPr>
          <p:cNvPr id="129" name="Google Shape;129;p8"/>
          <p:cNvSpPr txBox="1"/>
          <p:nvPr>
            <p:ph type="title"/>
          </p:nvPr>
        </p:nvSpPr>
        <p:spPr>
          <a:xfrm>
            <a:off x="838200" y="474340"/>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ahoma"/>
              <a:buNone/>
            </a:pPr>
            <a:r>
              <a:rPr b="1" lang="en-US" sz="3600">
                <a:solidFill>
                  <a:schemeClr val="lt1"/>
                </a:solidFill>
                <a:latin typeface="Tahoma"/>
                <a:ea typeface="Tahoma"/>
                <a:cs typeface="Tahoma"/>
                <a:sym typeface="Tahoma"/>
              </a:rPr>
              <a:t>Operational fit</a:t>
            </a:r>
            <a:endParaRPr/>
          </a:p>
        </p:txBody>
      </p:sp>
      <p:sp>
        <p:nvSpPr>
          <p:cNvPr id="130" name="Google Shape;130;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342900" lvl="0" marL="342900" rtl="0" algn="l">
              <a:lnSpc>
                <a:spcPct val="115000"/>
              </a:lnSpc>
              <a:spcBef>
                <a:spcPts val="0"/>
              </a:spcBef>
              <a:spcAft>
                <a:spcPts val="0"/>
              </a:spcAft>
              <a:buClr>
                <a:srgbClr val="595959"/>
              </a:buClr>
              <a:buSzPts val="2400"/>
              <a:buChar char="•"/>
            </a:pPr>
            <a:r>
              <a:rPr lang="en-US" sz="2400">
                <a:solidFill>
                  <a:srgbClr val="595959"/>
                </a:solidFill>
                <a:latin typeface="Tahoma"/>
                <a:ea typeface="Tahoma"/>
                <a:cs typeface="Tahoma"/>
                <a:sym typeface="Tahoma"/>
              </a:rPr>
              <a:t>Describe personas in the organization that will be required to change their behavior as part of implementation</a:t>
            </a:r>
            <a:endParaRPr sz="2400">
              <a:solidFill>
                <a:srgbClr val="595959"/>
              </a:solidFill>
              <a:latin typeface="Tahoma"/>
              <a:ea typeface="Tahoma"/>
              <a:cs typeface="Tahoma"/>
              <a:sym typeface="Tahoma"/>
            </a:endParaRPr>
          </a:p>
          <a:p>
            <a:pPr indent="-342900" lvl="0" marL="342900" rtl="0" algn="l">
              <a:lnSpc>
                <a:spcPct val="115000"/>
              </a:lnSpc>
              <a:spcBef>
                <a:spcPts val="1000"/>
              </a:spcBef>
              <a:spcAft>
                <a:spcPts val="0"/>
              </a:spcAft>
              <a:buClr>
                <a:srgbClr val="595959"/>
              </a:buClr>
              <a:buSzPts val="2400"/>
              <a:buChar char="•"/>
            </a:pPr>
            <a:r>
              <a:rPr lang="en-US" sz="2400">
                <a:solidFill>
                  <a:srgbClr val="595959"/>
                </a:solidFill>
                <a:latin typeface="Tahoma"/>
                <a:ea typeface="Tahoma"/>
                <a:cs typeface="Tahoma"/>
                <a:sym typeface="Tahoma"/>
              </a:rPr>
              <a:t>What are the main organizational blockers identified?</a:t>
            </a:r>
            <a:endParaRPr/>
          </a:p>
          <a:p>
            <a:pPr indent="-342900" lvl="1" marL="800100" rtl="0" algn="l">
              <a:lnSpc>
                <a:spcPct val="115000"/>
              </a:lnSpc>
              <a:spcBef>
                <a:spcPts val="500"/>
              </a:spcBef>
              <a:spcAft>
                <a:spcPts val="0"/>
              </a:spcAft>
              <a:buClr>
                <a:srgbClr val="595959"/>
              </a:buClr>
              <a:buSzPts val="2000"/>
              <a:buChar char="•"/>
            </a:pPr>
            <a:r>
              <a:rPr lang="en-US" sz="2000">
                <a:solidFill>
                  <a:srgbClr val="595959"/>
                </a:solidFill>
                <a:latin typeface="Tahoma"/>
                <a:ea typeface="Tahoma"/>
                <a:cs typeface="Tahoma"/>
                <a:sym typeface="Tahoma"/>
              </a:rPr>
              <a:t>Are there personas lacking the skill and/or motivation to change their procedure?</a:t>
            </a:r>
            <a:endParaRPr/>
          </a:p>
          <a:p>
            <a:pPr indent="-342900" lvl="1" marL="800100" rtl="0" algn="l">
              <a:lnSpc>
                <a:spcPct val="115000"/>
              </a:lnSpc>
              <a:spcBef>
                <a:spcPts val="500"/>
              </a:spcBef>
              <a:spcAft>
                <a:spcPts val="0"/>
              </a:spcAft>
              <a:buClr>
                <a:srgbClr val="595959"/>
              </a:buClr>
              <a:buSzPts val="2000"/>
              <a:buChar char="•"/>
            </a:pPr>
            <a:r>
              <a:rPr lang="en-US" sz="2000">
                <a:solidFill>
                  <a:srgbClr val="595959"/>
                </a:solidFill>
                <a:latin typeface="Tahoma"/>
                <a:ea typeface="Tahoma"/>
                <a:cs typeface="Tahoma"/>
                <a:sym typeface="Tahoma"/>
              </a:rPr>
              <a:t>Are there central functions that might object to the venture?</a:t>
            </a:r>
            <a:endParaRPr/>
          </a:p>
          <a:p>
            <a:pPr indent="-342900" lvl="0" marL="342900" rtl="0" algn="l">
              <a:lnSpc>
                <a:spcPct val="115000"/>
              </a:lnSpc>
              <a:spcBef>
                <a:spcPts val="1000"/>
              </a:spcBef>
              <a:spcAft>
                <a:spcPts val="0"/>
              </a:spcAft>
              <a:buClr>
                <a:srgbClr val="595959"/>
              </a:buClr>
              <a:buSzPts val="2400"/>
              <a:buChar char="•"/>
            </a:pPr>
            <a:r>
              <a:rPr lang="en-US" sz="2400">
                <a:solidFill>
                  <a:srgbClr val="595959"/>
                </a:solidFill>
                <a:latin typeface="Tahoma"/>
                <a:ea typeface="Tahoma"/>
                <a:cs typeface="Tahoma"/>
                <a:sym typeface="Tahoma"/>
              </a:rPr>
              <a:t>What actions can be taken (or already taken) to deal with those blockers?</a:t>
            </a:r>
            <a:endParaRPr sz="2400">
              <a:solidFill>
                <a:srgbClr val="595959"/>
              </a:solidFill>
              <a:latin typeface="Tahoma"/>
              <a:ea typeface="Tahoma"/>
              <a:cs typeface="Tahoma"/>
              <a:sym typeface="Tahoma"/>
            </a:endParaRPr>
          </a:p>
          <a:p>
            <a:pPr indent="0" lvl="0" marL="0" rtl="0" algn="l">
              <a:lnSpc>
                <a:spcPct val="115000"/>
              </a:lnSpc>
              <a:spcBef>
                <a:spcPts val="1000"/>
              </a:spcBef>
              <a:spcAft>
                <a:spcPts val="0"/>
              </a:spcAft>
              <a:buNone/>
            </a:pPr>
            <a:r>
              <a:rPr b="1" lang="en-US" sz="2400">
                <a:solidFill>
                  <a:srgbClr val="595959"/>
                </a:solidFill>
                <a:latin typeface="Tahoma"/>
                <a:ea typeface="Tahoma"/>
                <a:cs typeface="Tahoma"/>
                <a:sym typeface="Tahoma"/>
              </a:rPr>
              <a:t>The goal:</a:t>
            </a:r>
            <a:r>
              <a:rPr lang="en-US" sz="2400">
                <a:solidFill>
                  <a:srgbClr val="595959"/>
                </a:solidFill>
                <a:latin typeface="Tahoma"/>
                <a:ea typeface="Tahoma"/>
                <a:cs typeface="Tahoma"/>
                <a:sym typeface="Tahoma"/>
              </a:rPr>
              <a:t> Demonstrate that you thought about this aspect of the venture and that you haven’t left any hidden surprises.</a:t>
            </a:r>
            <a:endParaRPr sz="2400">
              <a:solidFill>
                <a:srgbClr val="595959"/>
              </a:solidFill>
              <a:latin typeface="Tahoma"/>
              <a:ea typeface="Tahoma"/>
              <a:cs typeface="Tahoma"/>
              <a:sym typeface="Tahom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9"/>
          <p:cNvSpPr/>
          <p:nvPr/>
        </p:nvSpPr>
        <p:spPr>
          <a:xfrm>
            <a:off x="0" y="771122"/>
            <a:ext cx="7077205" cy="732001"/>
          </a:xfrm>
          <a:prstGeom prst="rect">
            <a:avLst/>
          </a:prstGeom>
          <a:solidFill>
            <a:srgbClr val="4BB1C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ahoma"/>
              <a:ea typeface="Tahoma"/>
              <a:cs typeface="Tahoma"/>
              <a:sym typeface="Tahoma"/>
            </a:endParaRPr>
          </a:p>
        </p:txBody>
      </p:sp>
      <p:sp>
        <p:nvSpPr>
          <p:cNvPr id="137" name="Google Shape;137;p9"/>
          <p:cNvSpPr txBox="1"/>
          <p:nvPr>
            <p:ph type="title"/>
          </p:nvPr>
        </p:nvSpPr>
        <p:spPr>
          <a:xfrm>
            <a:off x="838200" y="474340"/>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ahoma"/>
              <a:buNone/>
            </a:pPr>
            <a:r>
              <a:rPr b="1" lang="en-US" sz="3600">
                <a:solidFill>
                  <a:schemeClr val="lt1"/>
                </a:solidFill>
                <a:latin typeface="Tahoma"/>
                <a:ea typeface="Tahoma"/>
                <a:cs typeface="Tahoma"/>
                <a:sym typeface="Tahoma"/>
              </a:rPr>
              <a:t>Potential impact</a:t>
            </a:r>
            <a:endParaRPr/>
          </a:p>
        </p:txBody>
      </p:sp>
      <p:sp>
        <p:nvSpPr>
          <p:cNvPr id="138" name="Google Shape;138;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10000"/>
          </a:bodyPr>
          <a:lstStyle/>
          <a:p>
            <a:pPr indent="-331470" lvl="0" marL="342900" rtl="0" algn="l">
              <a:lnSpc>
                <a:spcPct val="115000"/>
              </a:lnSpc>
              <a:spcBef>
                <a:spcPts val="0"/>
              </a:spcBef>
              <a:spcAft>
                <a:spcPts val="0"/>
              </a:spcAft>
              <a:buClr>
                <a:srgbClr val="595959"/>
              </a:buClr>
              <a:buSzPct val="100000"/>
              <a:buChar char="•"/>
            </a:pPr>
            <a:r>
              <a:rPr lang="en-US" sz="2400">
                <a:solidFill>
                  <a:srgbClr val="595959"/>
                </a:solidFill>
                <a:latin typeface="Tahoma"/>
                <a:ea typeface="Tahoma"/>
                <a:cs typeface="Tahoma"/>
                <a:sym typeface="Tahoma"/>
              </a:rPr>
              <a:t>A back-of-the-envelope calculation of potential impact assuming the venture is successful</a:t>
            </a:r>
            <a:endParaRPr/>
          </a:p>
          <a:p>
            <a:pPr indent="-333375" lvl="1" marL="800100" rtl="0" algn="l">
              <a:lnSpc>
                <a:spcPct val="115000"/>
              </a:lnSpc>
              <a:spcBef>
                <a:spcPts val="500"/>
              </a:spcBef>
              <a:spcAft>
                <a:spcPts val="0"/>
              </a:spcAft>
              <a:buClr>
                <a:srgbClr val="595959"/>
              </a:buClr>
              <a:buSzPct val="100000"/>
              <a:buChar char="•"/>
            </a:pPr>
            <a:r>
              <a:rPr lang="en-US" sz="2000">
                <a:solidFill>
                  <a:srgbClr val="595959"/>
                </a:solidFill>
                <a:latin typeface="Tahoma"/>
                <a:ea typeface="Tahoma"/>
                <a:cs typeface="Tahoma"/>
                <a:sym typeface="Tahoma"/>
              </a:rPr>
              <a:t>A rough estimate is adequate</a:t>
            </a:r>
            <a:endParaRPr/>
          </a:p>
          <a:p>
            <a:pPr indent="-333375" lvl="1" marL="800100" rtl="0" algn="l">
              <a:lnSpc>
                <a:spcPct val="115000"/>
              </a:lnSpc>
              <a:spcBef>
                <a:spcPts val="500"/>
              </a:spcBef>
              <a:spcAft>
                <a:spcPts val="0"/>
              </a:spcAft>
              <a:buClr>
                <a:srgbClr val="595959"/>
              </a:buClr>
              <a:buSzPct val="100000"/>
              <a:buChar char="•"/>
            </a:pPr>
            <a:r>
              <a:rPr lang="en-US" sz="2000">
                <a:solidFill>
                  <a:srgbClr val="595959"/>
                </a:solidFill>
                <a:latin typeface="Tahoma"/>
                <a:ea typeface="Tahoma"/>
                <a:cs typeface="Tahoma"/>
                <a:sym typeface="Tahoma"/>
              </a:rPr>
              <a:t>Show the formula and the values used to reach this estimate</a:t>
            </a:r>
            <a:endParaRPr/>
          </a:p>
          <a:p>
            <a:pPr indent="-333375" lvl="1" marL="800100" rtl="0" algn="l">
              <a:lnSpc>
                <a:spcPct val="115000"/>
              </a:lnSpc>
              <a:spcBef>
                <a:spcPts val="500"/>
              </a:spcBef>
              <a:spcAft>
                <a:spcPts val="0"/>
              </a:spcAft>
              <a:buClr>
                <a:srgbClr val="595959"/>
              </a:buClr>
              <a:buSzPct val="100000"/>
              <a:buChar char="•"/>
            </a:pPr>
            <a:r>
              <a:rPr lang="en-US" sz="2000">
                <a:solidFill>
                  <a:srgbClr val="595959"/>
                </a:solidFill>
                <a:latin typeface="Tahoma"/>
                <a:ea typeface="Tahoma"/>
                <a:cs typeface="Tahoma"/>
                <a:sym typeface="Tahoma"/>
              </a:rPr>
              <a:t>Make it simple</a:t>
            </a:r>
            <a:endParaRPr sz="2000">
              <a:solidFill>
                <a:srgbClr val="595959"/>
              </a:solidFill>
              <a:latin typeface="Tahoma"/>
              <a:ea typeface="Tahoma"/>
              <a:cs typeface="Tahoma"/>
              <a:sym typeface="Tahoma"/>
            </a:endParaRPr>
          </a:p>
          <a:p>
            <a:pPr indent="-346075" lvl="0" marL="457200" rtl="0" algn="l">
              <a:lnSpc>
                <a:spcPct val="115000"/>
              </a:lnSpc>
              <a:spcBef>
                <a:spcPts val="500"/>
              </a:spcBef>
              <a:spcAft>
                <a:spcPts val="0"/>
              </a:spcAft>
              <a:buClr>
                <a:srgbClr val="595959"/>
              </a:buClr>
              <a:buSzPct val="83333"/>
              <a:buFont typeface="Tahoma"/>
              <a:buChar char="•"/>
            </a:pPr>
            <a:r>
              <a:rPr lang="en-US" sz="2400">
                <a:solidFill>
                  <a:srgbClr val="595959"/>
                </a:solidFill>
                <a:latin typeface="Tahoma"/>
                <a:ea typeface="Tahoma"/>
                <a:cs typeface="Tahoma"/>
                <a:sym typeface="Tahoma"/>
              </a:rPr>
              <a:t>Touch on the longer term vision for the venture and state what the impact will be once it is implemented. It’s important to remind the council that the idea may begin with a modest step but has tremendous potential</a:t>
            </a:r>
            <a:endParaRPr sz="2400">
              <a:solidFill>
                <a:srgbClr val="595959"/>
              </a:solidFill>
              <a:latin typeface="Tahoma"/>
              <a:ea typeface="Tahoma"/>
              <a:cs typeface="Tahoma"/>
              <a:sym typeface="Tahoma"/>
            </a:endParaRPr>
          </a:p>
          <a:p>
            <a:pPr indent="-369570" lvl="0" marL="457200" rtl="0" algn="l">
              <a:lnSpc>
                <a:spcPct val="115000"/>
              </a:lnSpc>
              <a:spcBef>
                <a:spcPts val="500"/>
              </a:spcBef>
              <a:spcAft>
                <a:spcPts val="0"/>
              </a:spcAft>
              <a:buClr>
                <a:srgbClr val="595959"/>
              </a:buClr>
              <a:buSzPct val="100000"/>
              <a:buFont typeface="Tahoma"/>
              <a:buChar char="•"/>
            </a:pPr>
            <a:r>
              <a:rPr lang="en-US" sz="2400">
                <a:solidFill>
                  <a:srgbClr val="595959"/>
                </a:solidFill>
                <a:latin typeface="Tahoma"/>
                <a:ea typeface="Tahoma"/>
                <a:cs typeface="Tahoma"/>
                <a:sym typeface="Tahoma"/>
              </a:rPr>
              <a:t>Where applicable you should discuss the cost of no action</a:t>
            </a:r>
            <a:endParaRPr sz="2400">
              <a:solidFill>
                <a:srgbClr val="595959"/>
              </a:solidFill>
              <a:latin typeface="Tahoma"/>
              <a:ea typeface="Tahoma"/>
              <a:cs typeface="Tahoma"/>
              <a:sym typeface="Tahoma"/>
            </a:endParaRPr>
          </a:p>
          <a:p>
            <a:pPr indent="0" lvl="0" marL="0" rtl="0" algn="l">
              <a:lnSpc>
                <a:spcPct val="115000"/>
              </a:lnSpc>
              <a:spcBef>
                <a:spcPts val="500"/>
              </a:spcBef>
              <a:spcAft>
                <a:spcPts val="0"/>
              </a:spcAft>
              <a:buNone/>
            </a:pPr>
            <a:r>
              <a:rPr b="1" lang="en-US" sz="2400">
                <a:solidFill>
                  <a:srgbClr val="595959"/>
                </a:solidFill>
                <a:latin typeface="Tahoma"/>
                <a:ea typeface="Tahoma"/>
                <a:cs typeface="Tahoma"/>
                <a:sym typeface="Tahoma"/>
              </a:rPr>
              <a:t>The goal:</a:t>
            </a:r>
            <a:r>
              <a:rPr lang="en-US" sz="2400">
                <a:solidFill>
                  <a:srgbClr val="595959"/>
                </a:solidFill>
                <a:latin typeface="Tahoma"/>
                <a:ea typeface="Tahoma"/>
                <a:cs typeface="Tahoma"/>
                <a:sym typeface="Tahoma"/>
              </a:rPr>
              <a:t> Get the audience excited about what the effect of this venture can be if successful. </a:t>
            </a:r>
            <a:endParaRPr sz="2400">
              <a:solidFill>
                <a:srgbClr val="595959"/>
              </a:solidFill>
              <a:latin typeface="Tahoma"/>
              <a:ea typeface="Tahoma"/>
              <a:cs typeface="Tahoma"/>
              <a:sym typeface="Tahom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7"/>
          <p:cNvSpPr/>
          <p:nvPr/>
        </p:nvSpPr>
        <p:spPr>
          <a:xfrm>
            <a:off x="0" y="771122"/>
            <a:ext cx="10515600" cy="732001"/>
          </a:xfrm>
          <a:prstGeom prst="rect">
            <a:avLst/>
          </a:prstGeom>
          <a:solidFill>
            <a:srgbClr val="4BB1C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ahoma"/>
              <a:ea typeface="Tahoma"/>
              <a:cs typeface="Tahoma"/>
              <a:sym typeface="Tahoma"/>
            </a:endParaRPr>
          </a:p>
        </p:txBody>
      </p:sp>
      <p:sp>
        <p:nvSpPr>
          <p:cNvPr id="145" name="Google Shape;145;p7"/>
          <p:cNvSpPr txBox="1"/>
          <p:nvPr>
            <p:ph type="title"/>
          </p:nvPr>
        </p:nvSpPr>
        <p:spPr>
          <a:xfrm>
            <a:off x="838200" y="474340"/>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ahoma"/>
              <a:buNone/>
            </a:pPr>
            <a:r>
              <a:rPr b="1" lang="en-US" sz="3600">
                <a:solidFill>
                  <a:schemeClr val="lt1"/>
                </a:solidFill>
                <a:latin typeface="Tahoma"/>
                <a:ea typeface="Tahoma"/>
                <a:cs typeface="Tahoma"/>
                <a:sym typeface="Tahoma"/>
              </a:rPr>
              <a:t>Strategic fit</a:t>
            </a:r>
            <a:endParaRPr/>
          </a:p>
        </p:txBody>
      </p:sp>
      <p:sp>
        <p:nvSpPr>
          <p:cNvPr id="146" name="Google Shape;146;p7"/>
          <p:cNvSpPr txBox="1"/>
          <p:nvPr>
            <p:ph idx="1" type="body"/>
          </p:nvPr>
        </p:nvSpPr>
        <p:spPr>
          <a:xfrm>
            <a:off x="838200" y="2028477"/>
            <a:ext cx="10515600" cy="4351338"/>
          </a:xfrm>
          <a:prstGeom prst="rect">
            <a:avLst/>
          </a:prstGeom>
          <a:noFill/>
          <a:ln>
            <a:noFill/>
          </a:ln>
        </p:spPr>
        <p:txBody>
          <a:bodyPr anchorCtr="0" anchor="t" bIns="45700" lIns="91425" spcFirstLastPara="1" rIns="91425" wrap="square" tIns="45700">
            <a:normAutofit/>
          </a:bodyPr>
          <a:lstStyle/>
          <a:p>
            <a:pPr indent="-342900" lvl="0" marL="342900" rtl="0" algn="l">
              <a:lnSpc>
                <a:spcPct val="90000"/>
              </a:lnSpc>
              <a:spcBef>
                <a:spcPts val="0"/>
              </a:spcBef>
              <a:spcAft>
                <a:spcPts val="0"/>
              </a:spcAft>
              <a:buClr>
                <a:srgbClr val="595959"/>
              </a:buClr>
              <a:buSzPts val="2400"/>
              <a:buChar char="•"/>
            </a:pPr>
            <a:r>
              <a:rPr lang="en-US" sz="2400">
                <a:solidFill>
                  <a:srgbClr val="595959"/>
                </a:solidFill>
                <a:latin typeface="Tahoma"/>
                <a:ea typeface="Tahoma"/>
                <a:cs typeface="Tahoma"/>
                <a:sym typeface="Tahoma"/>
              </a:rPr>
              <a:t>How does the venture align with organizational strategy/vision and goals?</a:t>
            </a:r>
            <a:endParaRPr sz="2400">
              <a:solidFill>
                <a:srgbClr val="595959"/>
              </a:solidFill>
              <a:latin typeface="Tahoma"/>
              <a:ea typeface="Tahoma"/>
              <a:cs typeface="Tahoma"/>
              <a:sym typeface="Tahoma"/>
            </a:endParaRPr>
          </a:p>
          <a:p>
            <a:pPr indent="0" lvl="0" marL="0" rtl="0" algn="l">
              <a:lnSpc>
                <a:spcPct val="90000"/>
              </a:lnSpc>
              <a:spcBef>
                <a:spcPts val="0"/>
              </a:spcBef>
              <a:spcAft>
                <a:spcPts val="0"/>
              </a:spcAft>
              <a:buSzPts val="2800"/>
              <a:buNone/>
            </a:pPr>
            <a:r>
              <a:t/>
            </a:r>
            <a:endParaRPr sz="2400">
              <a:solidFill>
                <a:srgbClr val="595959"/>
              </a:solidFill>
              <a:latin typeface="Tahoma"/>
              <a:ea typeface="Tahoma"/>
              <a:cs typeface="Tahoma"/>
              <a:sym typeface="Tahoma"/>
            </a:endParaRPr>
          </a:p>
          <a:p>
            <a:pPr indent="-342900" lvl="0" marL="342900" rtl="0" algn="l">
              <a:lnSpc>
                <a:spcPct val="90000"/>
              </a:lnSpc>
              <a:spcBef>
                <a:spcPts val="0"/>
              </a:spcBef>
              <a:spcAft>
                <a:spcPts val="0"/>
              </a:spcAft>
              <a:buClr>
                <a:srgbClr val="595959"/>
              </a:buClr>
              <a:buSzPts val="2400"/>
              <a:buChar char="•"/>
            </a:pPr>
            <a:r>
              <a:rPr lang="en-US" sz="2400">
                <a:solidFill>
                  <a:srgbClr val="595959"/>
                </a:solidFill>
                <a:latin typeface="Tahoma"/>
                <a:ea typeface="Tahoma"/>
                <a:cs typeface="Tahoma"/>
                <a:sym typeface="Tahoma"/>
              </a:rPr>
              <a:t>What organizational assets do we have that gives us an advantage over competitors/startups?</a:t>
            </a:r>
            <a:endParaRPr sz="2400">
              <a:solidFill>
                <a:srgbClr val="595959"/>
              </a:solidFill>
              <a:latin typeface="Tahoma"/>
              <a:ea typeface="Tahoma"/>
              <a:cs typeface="Tahoma"/>
              <a:sym typeface="Tahoma"/>
            </a:endParaRPr>
          </a:p>
          <a:p>
            <a:pPr indent="0" lvl="0" marL="0" rtl="0" algn="l">
              <a:lnSpc>
                <a:spcPct val="90000"/>
              </a:lnSpc>
              <a:spcBef>
                <a:spcPts val="0"/>
              </a:spcBef>
              <a:spcAft>
                <a:spcPts val="0"/>
              </a:spcAft>
              <a:buNone/>
            </a:pPr>
            <a:r>
              <a:t/>
            </a:r>
            <a:endParaRPr b="1" sz="2400">
              <a:solidFill>
                <a:srgbClr val="595959"/>
              </a:solidFill>
              <a:latin typeface="Tahoma"/>
              <a:ea typeface="Tahoma"/>
              <a:cs typeface="Tahoma"/>
              <a:sym typeface="Tahoma"/>
            </a:endParaRPr>
          </a:p>
          <a:p>
            <a:pPr indent="0" lvl="0" marL="0" rtl="0" algn="l">
              <a:lnSpc>
                <a:spcPct val="90000"/>
              </a:lnSpc>
              <a:spcBef>
                <a:spcPts val="0"/>
              </a:spcBef>
              <a:spcAft>
                <a:spcPts val="0"/>
              </a:spcAft>
              <a:buNone/>
            </a:pPr>
            <a:r>
              <a:rPr b="1" lang="en-US" sz="2400">
                <a:solidFill>
                  <a:srgbClr val="595959"/>
                </a:solidFill>
                <a:latin typeface="Tahoma"/>
                <a:ea typeface="Tahoma"/>
                <a:cs typeface="Tahoma"/>
                <a:sym typeface="Tahoma"/>
              </a:rPr>
              <a:t>The goal:</a:t>
            </a:r>
            <a:r>
              <a:rPr lang="en-US" sz="2400">
                <a:solidFill>
                  <a:srgbClr val="595959"/>
                </a:solidFill>
                <a:latin typeface="Tahoma"/>
                <a:ea typeface="Tahoma"/>
                <a:cs typeface="Tahoma"/>
                <a:sym typeface="Tahoma"/>
              </a:rPr>
              <a:t> Connect the venture to a higher purpose that aligns with the organization’s strategy. This is where you use the organization’s culture and language in order to make it feel like a natural action to take.</a:t>
            </a:r>
            <a:endParaRPr sz="2400">
              <a:solidFill>
                <a:srgbClr val="595959"/>
              </a:solidFill>
              <a:latin typeface="Tahoma"/>
              <a:ea typeface="Tahoma"/>
              <a:cs typeface="Tahoma"/>
              <a:sym typeface="Tahoma"/>
            </a:endParaRPr>
          </a:p>
          <a:p>
            <a:pPr indent="0" lvl="0" marL="0" rtl="0" algn="l">
              <a:lnSpc>
                <a:spcPct val="90000"/>
              </a:lnSpc>
              <a:spcBef>
                <a:spcPts val="1000"/>
              </a:spcBef>
              <a:spcAft>
                <a:spcPts val="0"/>
              </a:spcAft>
              <a:buSzPts val="28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g2e03a80a8e5_0_0"/>
          <p:cNvSpPr/>
          <p:nvPr/>
        </p:nvSpPr>
        <p:spPr>
          <a:xfrm>
            <a:off x="0" y="771122"/>
            <a:ext cx="7077300" cy="732000"/>
          </a:xfrm>
          <a:prstGeom prst="rect">
            <a:avLst/>
          </a:prstGeom>
          <a:solidFill>
            <a:srgbClr val="4BB1C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ahoma"/>
              <a:ea typeface="Tahoma"/>
              <a:cs typeface="Tahoma"/>
              <a:sym typeface="Tahoma"/>
            </a:endParaRPr>
          </a:p>
        </p:txBody>
      </p:sp>
      <p:sp>
        <p:nvSpPr>
          <p:cNvPr id="153" name="Google Shape;153;g2e03a80a8e5_0_0"/>
          <p:cNvSpPr txBox="1"/>
          <p:nvPr>
            <p:ph type="title"/>
          </p:nvPr>
        </p:nvSpPr>
        <p:spPr>
          <a:xfrm>
            <a:off x="838200" y="474340"/>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ahoma"/>
              <a:buNone/>
            </a:pPr>
            <a:r>
              <a:rPr b="1" lang="en-US" sz="3600">
                <a:solidFill>
                  <a:schemeClr val="lt1"/>
                </a:solidFill>
                <a:latin typeface="Tahoma"/>
                <a:ea typeface="Tahoma"/>
                <a:cs typeface="Tahoma"/>
                <a:sym typeface="Tahoma"/>
              </a:rPr>
              <a:t>The proposed experiment</a:t>
            </a:r>
            <a:endParaRPr/>
          </a:p>
        </p:txBody>
      </p:sp>
      <p:graphicFrame>
        <p:nvGraphicFramePr>
          <p:cNvPr id="154" name="Google Shape;154;g2e03a80a8e5_0_0"/>
          <p:cNvGraphicFramePr/>
          <p:nvPr/>
        </p:nvGraphicFramePr>
        <p:xfrm>
          <a:off x="838200" y="2019650"/>
          <a:ext cx="3000000" cy="3000000"/>
        </p:xfrm>
        <a:graphic>
          <a:graphicData uri="http://schemas.openxmlformats.org/drawingml/2006/table">
            <a:tbl>
              <a:tblPr>
                <a:noFill/>
                <a:tableStyleId>{E3ACCE5A-CED2-467C-9BDA-F1BCD9A01701}</a:tableStyleId>
              </a:tblPr>
              <a:tblGrid>
                <a:gridCol w="505750"/>
                <a:gridCol w="4475250"/>
              </a:tblGrid>
              <a:tr h="381000">
                <a:tc>
                  <a:txBody>
                    <a:bodyPr/>
                    <a:lstStyle/>
                    <a:p>
                      <a:pPr indent="0" lvl="0" marL="0" rtl="0" algn="l">
                        <a:spcBef>
                          <a:spcPts val="0"/>
                        </a:spcBef>
                        <a:spcAft>
                          <a:spcPts val="0"/>
                        </a:spcAft>
                        <a:buNone/>
                      </a:pPr>
                      <a:r>
                        <a:rPr lang="en-US"/>
                        <a:t>1</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rPr lang="en-US"/>
                        <a:t>2</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rPr lang="en-US"/>
                        <a:t>3</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rPr lang="en-US"/>
                        <a:t>4</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rPr lang="en-US"/>
                        <a:t>5</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55" name="Google Shape;155;g2e03a80a8e5_0_0"/>
          <p:cNvSpPr txBox="1"/>
          <p:nvPr/>
        </p:nvSpPr>
        <p:spPr>
          <a:xfrm>
            <a:off x="838200" y="1600200"/>
            <a:ext cx="3000000" cy="4341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US" sz="1800" u="sng">
                <a:solidFill>
                  <a:srgbClr val="595959"/>
                </a:solidFill>
                <a:latin typeface="Tahoma"/>
                <a:ea typeface="Tahoma"/>
                <a:cs typeface="Tahoma"/>
                <a:sym typeface="Tahoma"/>
              </a:rPr>
              <a:t>Experiment steps</a:t>
            </a:r>
            <a:endParaRPr b="1" sz="400" u="sng"/>
          </a:p>
        </p:txBody>
      </p:sp>
      <p:sp>
        <p:nvSpPr>
          <p:cNvPr id="156" name="Google Shape;156;g2e03a80a8e5_0_0"/>
          <p:cNvSpPr txBox="1"/>
          <p:nvPr/>
        </p:nvSpPr>
        <p:spPr>
          <a:xfrm>
            <a:off x="838200" y="4038600"/>
            <a:ext cx="3000000" cy="4341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US" sz="1800">
                <a:solidFill>
                  <a:srgbClr val="595959"/>
                </a:solidFill>
                <a:latin typeface="Tahoma"/>
                <a:ea typeface="Tahoma"/>
                <a:cs typeface="Tahoma"/>
                <a:sym typeface="Tahoma"/>
              </a:rPr>
              <a:t>Total duration:</a:t>
            </a:r>
            <a:endParaRPr b="1" sz="400"/>
          </a:p>
        </p:txBody>
      </p:sp>
      <p:graphicFrame>
        <p:nvGraphicFramePr>
          <p:cNvPr id="157" name="Google Shape;157;g2e03a80a8e5_0_0"/>
          <p:cNvGraphicFramePr/>
          <p:nvPr/>
        </p:nvGraphicFramePr>
        <p:xfrm>
          <a:off x="6477000" y="2019650"/>
          <a:ext cx="3000000" cy="3000000"/>
        </p:xfrm>
        <a:graphic>
          <a:graphicData uri="http://schemas.openxmlformats.org/drawingml/2006/table">
            <a:tbl>
              <a:tblPr>
                <a:noFill/>
                <a:tableStyleId>{E3ACCE5A-CED2-467C-9BDA-F1BCD9A01701}</a:tableStyleId>
              </a:tblPr>
              <a:tblGrid>
                <a:gridCol w="2490500"/>
                <a:gridCol w="2490500"/>
              </a:tblGrid>
              <a:tr h="381000">
                <a:tc>
                  <a:txBody>
                    <a:bodyPr/>
                    <a:lstStyle/>
                    <a:p>
                      <a:pPr indent="0" lvl="0" marL="0" rtl="0" algn="l">
                        <a:spcBef>
                          <a:spcPts val="0"/>
                        </a:spcBef>
                        <a:spcAft>
                          <a:spcPts val="0"/>
                        </a:spcAft>
                        <a:buNone/>
                      </a:pPr>
                      <a:r>
                        <a:rPr lang="en-US"/>
                        <a:t>Description</a:t>
                      </a:r>
                      <a:endParaRPr/>
                    </a:p>
                  </a:txBody>
                  <a:tcPr marT="91425" marB="91425" marR="91425" marL="91425">
                    <a:solidFill>
                      <a:schemeClr val="lt2"/>
                    </a:solidFill>
                  </a:tcPr>
                </a:tc>
                <a:tc>
                  <a:txBody>
                    <a:bodyPr/>
                    <a:lstStyle/>
                    <a:p>
                      <a:pPr indent="0" lvl="0" marL="0" rtl="0" algn="l">
                        <a:spcBef>
                          <a:spcPts val="0"/>
                        </a:spcBef>
                        <a:spcAft>
                          <a:spcPts val="0"/>
                        </a:spcAft>
                        <a:buNone/>
                      </a:pPr>
                      <a:r>
                        <a:rPr lang="en-US"/>
                        <a:t>Quantity</a:t>
                      </a:r>
                      <a:endParaRPr/>
                    </a:p>
                  </a:txBody>
                  <a:tcPr marT="91425" marB="91425" marR="91425" marL="91425">
                    <a:solidFill>
                      <a:schemeClr val="lt2"/>
                    </a:solidFill>
                  </a:tcPr>
                </a:tc>
              </a:tr>
              <a:tr h="3810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58" name="Google Shape;158;g2e03a80a8e5_0_0"/>
          <p:cNvSpPr txBox="1"/>
          <p:nvPr/>
        </p:nvSpPr>
        <p:spPr>
          <a:xfrm>
            <a:off x="6477000" y="1600200"/>
            <a:ext cx="3000000" cy="4341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US" sz="1800" u="sng">
                <a:solidFill>
                  <a:srgbClr val="595959"/>
                </a:solidFill>
                <a:latin typeface="Tahoma"/>
                <a:ea typeface="Tahoma"/>
                <a:cs typeface="Tahoma"/>
                <a:sym typeface="Tahoma"/>
              </a:rPr>
              <a:t>Required resources</a:t>
            </a:r>
            <a:endParaRPr b="1" sz="400" u="sng"/>
          </a:p>
        </p:txBody>
      </p:sp>
      <p:graphicFrame>
        <p:nvGraphicFramePr>
          <p:cNvPr id="159" name="Google Shape;159;g2e03a80a8e5_0_0"/>
          <p:cNvGraphicFramePr/>
          <p:nvPr/>
        </p:nvGraphicFramePr>
        <p:xfrm>
          <a:off x="6477000" y="4077050"/>
          <a:ext cx="3000000" cy="3000000"/>
        </p:xfrm>
        <a:graphic>
          <a:graphicData uri="http://schemas.openxmlformats.org/drawingml/2006/table">
            <a:tbl>
              <a:tblPr>
                <a:noFill/>
                <a:tableStyleId>{E3ACCE5A-CED2-467C-9BDA-F1BCD9A01701}</a:tableStyleId>
              </a:tblPr>
              <a:tblGrid>
                <a:gridCol w="2490500"/>
                <a:gridCol w="2490500"/>
              </a:tblGrid>
              <a:tr h="381000">
                <a:tc>
                  <a:txBody>
                    <a:bodyPr/>
                    <a:lstStyle/>
                    <a:p>
                      <a:pPr indent="0" lvl="0" marL="0" rtl="0" algn="l">
                        <a:spcBef>
                          <a:spcPts val="0"/>
                        </a:spcBef>
                        <a:spcAft>
                          <a:spcPts val="0"/>
                        </a:spcAft>
                        <a:buNone/>
                      </a:pPr>
                      <a:r>
                        <a:rPr lang="en-US"/>
                        <a:t>Description</a:t>
                      </a:r>
                      <a:endParaRPr/>
                    </a:p>
                  </a:txBody>
                  <a:tcPr marT="91425" marB="91425" marR="91425" marL="91425">
                    <a:solidFill>
                      <a:schemeClr val="lt2"/>
                    </a:solidFill>
                  </a:tcPr>
                </a:tc>
                <a:tc>
                  <a:txBody>
                    <a:bodyPr/>
                    <a:lstStyle/>
                    <a:p>
                      <a:pPr indent="0" lvl="0" marL="0" rtl="0" algn="l">
                        <a:spcBef>
                          <a:spcPts val="0"/>
                        </a:spcBef>
                        <a:spcAft>
                          <a:spcPts val="0"/>
                        </a:spcAft>
                        <a:buNone/>
                      </a:pPr>
                      <a:r>
                        <a:rPr lang="en-US"/>
                        <a:t>Success threshold</a:t>
                      </a:r>
                      <a:endParaRPr/>
                    </a:p>
                  </a:txBody>
                  <a:tcPr marT="91425" marB="91425" marR="91425" marL="91425">
                    <a:solidFill>
                      <a:schemeClr val="lt2"/>
                    </a:solidFill>
                  </a:tcPr>
                </a:tc>
              </a:tr>
              <a:tr h="3810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60" name="Google Shape;160;g2e03a80a8e5_0_0"/>
          <p:cNvSpPr txBox="1"/>
          <p:nvPr/>
        </p:nvSpPr>
        <p:spPr>
          <a:xfrm>
            <a:off x="6477000" y="3657600"/>
            <a:ext cx="3000000" cy="4341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US" sz="1800" u="sng">
                <a:solidFill>
                  <a:srgbClr val="595959"/>
                </a:solidFill>
                <a:latin typeface="Tahoma"/>
                <a:ea typeface="Tahoma"/>
                <a:cs typeface="Tahoma"/>
                <a:sym typeface="Tahoma"/>
              </a:rPr>
              <a:t>Success KPI’s</a:t>
            </a:r>
            <a:endParaRPr b="1" sz="400" u="sng"/>
          </a:p>
        </p:txBody>
      </p:sp>
      <p:sp>
        <p:nvSpPr>
          <p:cNvPr id="161" name="Google Shape;161;g2e03a80a8e5_0_0"/>
          <p:cNvSpPr txBox="1"/>
          <p:nvPr/>
        </p:nvSpPr>
        <p:spPr>
          <a:xfrm>
            <a:off x="838200" y="4769475"/>
            <a:ext cx="5176500" cy="974400"/>
          </a:xfrm>
          <a:prstGeom prst="rect">
            <a:avLst/>
          </a:prstGeom>
          <a:noFill/>
          <a:ln>
            <a:noFill/>
          </a:ln>
        </p:spPr>
        <p:txBody>
          <a:bodyPr anchorCtr="0" anchor="t" bIns="91425" lIns="91425" spcFirstLastPara="1" rIns="91425" wrap="square" tIns="91425">
            <a:spAutoFit/>
          </a:bodyPr>
          <a:lstStyle/>
          <a:p>
            <a:pPr indent="0" lvl="0" marL="0" rtl="0" algn="l">
              <a:lnSpc>
                <a:spcPct val="90000"/>
              </a:lnSpc>
              <a:spcBef>
                <a:spcPts val="0"/>
              </a:spcBef>
              <a:spcAft>
                <a:spcPts val="0"/>
              </a:spcAft>
              <a:buNone/>
            </a:pPr>
            <a:r>
              <a:rPr b="1" lang="en-US" sz="1900">
                <a:solidFill>
                  <a:srgbClr val="595959"/>
                </a:solidFill>
                <a:latin typeface="Tahoma"/>
                <a:ea typeface="Tahoma"/>
                <a:cs typeface="Tahoma"/>
                <a:sym typeface="Tahoma"/>
              </a:rPr>
              <a:t>The goal:</a:t>
            </a:r>
            <a:r>
              <a:rPr lang="en-US" sz="1900">
                <a:solidFill>
                  <a:srgbClr val="595959"/>
                </a:solidFill>
                <a:latin typeface="Tahoma"/>
                <a:ea typeface="Tahoma"/>
                <a:cs typeface="Tahoma"/>
                <a:sym typeface="Tahoma"/>
              </a:rPr>
              <a:t> This should be a very clear and simple slide that clarifies what next steps you are proposing.</a:t>
            </a:r>
            <a:endParaRPr sz="900"/>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2019-10-27T14:53:55Z</dcterms:created>
  <dc:creator>Gvirtsman, Ahi</dc:creator>
</cp:coreProperties>
</file>